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420" r:id="rId2"/>
    <p:sldId id="256" r:id="rId3"/>
    <p:sldId id="368" r:id="rId4"/>
    <p:sldId id="257" r:id="rId5"/>
    <p:sldId id="271" r:id="rId6"/>
    <p:sldId id="258" r:id="rId7"/>
    <p:sldId id="268" r:id="rId8"/>
    <p:sldId id="270" r:id="rId9"/>
    <p:sldId id="269" r:id="rId10"/>
    <p:sldId id="349" r:id="rId11"/>
    <p:sldId id="388" r:id="rId12"/>
    <p:sldId id="351" r:id="rId13"/>
    <p:sldId id="340" r:id="rId14"/>
    <p:sldId id="272" r:id="rId15"/>
    <p:sldId id="273" r:id="rId16"/>
    <p:sldId id="341" r:id="rId17"/>
    <p:sldId id="350" r:id="rId18"/>
    <p:sldId id="274" r:id="rId19"/>
    <p:sldId id="342" r:id="rId20"/>
    <p:sldId id="259" r:id="rId21"/>
    <p:sldId id="261" r:id="rId22"/>
    <p:sldId id="260" r:id="rId23"/>
    <p:sldId id="263" r:id="rId24"/>
    <p:sldId id="282" r:id="rId25"/>
    <p:sldId id="275" r:id="rId26"/>
    <p:sldId id="343" r:id="rId27"/>
    <p:sldId id="344" r:id="rId28"/>
    <p:sldId id="392" r:id="rId29"/>
    <p:sldId id="417" r:id="rId30"/>
    <p:sldId id="394" r:id="rId31"/>
    <p:sldId id="393" r:id="rId32"/>
    <p:sldId id="348" r:id="rId33"/>
    <p:sldId id="352" r:id="rId34"/>
    <p:sldId id="280" r:id="rId35"/>
    <p:sldId id="345" r:id="rId36"/>
    <p:sldId id="289" r:id="rId37"/>
    <p:sldId id="395" r:id="rId38"/>
    <p:sldId id="347" r:id="rId39"/>
    <p:sldId id="346" r:id="rId40"/>
    <p:sldId id="290" r:id="rId41"/>
    <p:sldId id="353" r:id="rId42"/>
    <p:sldId id="354" r:id="rId43"/>
    <p:sldId id="355" r:id="rId44"/>
    <p:sldId id="305" r:id="rId45"/>
    <p:sldId id="369" r:id="rId46"/>
    <p:sldId id="278" r:id="rId47"/>
    <p:sldId id="370" r:id="rId48"/>
    <p:sldId id="283" r:id="rId49"/>
    <p:sldId id="284" r:id="rId50"/>
    <p:sldId id="285" r:id="rId51"/>
    <p:sldId id="286" r:id="rId52"/>
    <p:sldId id="364" r:id="rId53"/>
    <p:sldId id="287" r:id="rId54"/>
    <p:sldId id="288" r:id="rId55"/>
    <p:sldId id="306" r:id="rId56"/>
    <p:sldId id="279" r:id="rId57"/>
    <p:sldId id="264" r:id="rId58"/>
    <p:sldId id="291" r:id="rId59"/>
    <p:sldId id="292" r:id="rId60"/>
    <p:sldId id="293" r:id="rId61"/>
    <p:sldId id="294" r:id="rId62"/>
    <p:sldId id="376" r:id="rId63"/>
    <p:sldId id="295" r:id="rId64"/>
    <p:sldId id="378" r:id="rId65"/>
    <p:sldId id="379" r:id="rId66"/>
    <p:sldId id="380" r:id="rId67"/>
    <p:sldId id="296" r:id="rId68"/>
    <p:sldId id="299" r:id="rId69"/>
    <p:sldId id="297" r:id="rId70"/>
    <p:sldId id="377" r:id="rId71"/>
    <p:sldId id="386" r:id="rId72"/>
    <p:sldId id="301" r:id="rId73"/>
    <p:sldId id="302" r:id="rId74"/>
    <p:sldId id="371" r:id="rId75"/>
    <p:sldId id="303" r:id="rId76"/>
    <p:sldId id="372" r:id="rId77"/>
    <p:sldId id="304" r:id="rId78"/>
    <p:sldId id="300" r:id="rId79"/>
    <p:sldId id="387" r:id="rId80"/>
    <p:sldId id="381" r:id="rId81"/>
    <p:sldId id="382" r:id="rId82"/>
    <p:sldId id="385" r:id="rId83"/>
    <p:sldId id="383" r:id="rId84"/>
    <p:sldId id="384" r:id="rId85"/>
    <p:sldId id="375" r:id="rId86"/>
    <p:sldId id="374" r:id="rId87"/>
    <p:sldId id="396" r:id="rId88"/>
    <p:sldId id="397" r:id="rId89"/>
    <p:sldId id="265" r:id="rId90"/>
    <p:sldId id="308" r:id="rId91"/>
    <p:sldId id="309" r:id="rId92"/>
    <p:sldId id="419" r:id="rId93"/>
    <p:sldId id="398" r:id="rId94"/>
    <p:sldId id="311" r:id="rId95"/>
    <p:sldId id="310" r:id="rId96"/>
    <p:sldId id="313" r:id="rId97"/>
    <p:sldId id="358" r:id="rId98"/>
    <p:sldId id="359" r:id="rId99"/>
    <p:sldId id="399" r:id="rId100"/>
    <p:sldId id="312" r:id="rId101"/>
    <p:sldId id="315" r:id="rId102"/>
    <p:sldId id="316" r:id="rId103"/>
    <p:sldId id="317" r:id="rId104"/>
    <p:sldId id="421" r:id="rId105"/>
    <p:sldId id="318" r:id="rId106"/>
    <p:sldId id="319" r:id="rId107"/>
    <p:sldId id="361" r:id="rId108"/>
    <p:sldId id="362" r:id="rId109"/>
    <p:sldId id="363" r:id="rId110"/>
    <p:sldId id="320" r:id="rId111"/>
    <p:sldId id="365" r:id="rId112"/>
    <p:sldId id="410" r:id="rId113"/>
    <p:sldId id="366" r:id="rId114"/>
    <p:sldId id="321" r:id="rId115"/>
    <p:sldId id="322" r:id="rId116"/>
    <p:sldId id="411" r:id="rId117"/>
    <p:sldId id="412" r:id="rId118"/>
    <p:sldId id="413" r:id="rId119"/>
    <p:sldId id="414" r:id="rId120"/>
    <p:sldId id="332" r:id="rId121"/>
    <p:sldId id="356" r:id="rId122"/>
    <p:sldId id="401" r:id="rId123"/>
    <p:sldId id="357" r:id="rId124"/>
    <p:sldId id="333" r:id="rId125"/>
    <p:sldId id="402" r:id="rId126"/>
    <p:sldId id="334" r:id="rId127"/>
    <p:sldId id="335" r:id="rId128"/>
    <p:sldId id="336" r:id="rId129"/>
    <p:sldId id="339" r:id="rId130"/>
    <p:sldId id="403" r:id="rId131"/>
    <p:sldId id="404" r:id="rId132"/>
    <p:sldId id="409" r:id="rId133"/>
    <p:sldId id="338" r:id="rId134"/>
    <p:sldId id="323" r:id="rId135"/>
    <p:sldId id="324" r:id="rId136"/>
    <p:sldId id="405" r:id="rId137"/>
    <p:sldId id="406" r:id="rId138"/>
    <p:sldId id="407" r:id="rId139"/>
    <p:sldId id="408" r:id="rId140"/>
    <p:sldId id="266" r:id="rId141"/>
    <p:sldId id="325" r:id="rId142"/>
    <p:sldId id="326" r:id="rId143"/>
    <p:sldId id="418" r:id="rId144"/>
    <p:sldId id="328" r:id="rId145"/>
    <p:sldId id="416" r:id="rId146"/>
    <p:sldId id="329" r:id="rId147"/>
    <p:sldId id="390" r:id="rId148"/>
    <p:sldId id="391" r:id="rId149"/>
    <p:sldId id="400" r:id="rId150"/>
    <p:sldId id="330" r:id="rId151"/>
    <p:sldId id="331" r:id="rId152"/>
    <p:sldId id="389" r:id="rId153"/>
    <p:sldId id="415" r:id="rId154"/>
    <p:sldId id="267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6" y="14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2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74 638 5527 0 0,'-25'11'3590'0'0,"21"-8"-2540"0"0,-1-1 0 0 0,0 0 0 0 0,1 0 0 0 0,-1-1 0 0 0,0 1 0 0 0,0-1 0 0 0,0 0 0 0 0,-5 3 4416 0 0,19 1-4620 0 0,17 4-988 0 0,-7-9 259 0 0,1-1 1 0 0,29-4-1 0 0,-23 2 372 0 0,0 1 1 0 0,38 1-1 0 0,-11 4 75 0 0,-39-2-135 0 0,0-1-582 0 0,42 3-256 0 0,-42-2-51 0 0,3-2 68 0 0,66-6 324 0 0,19-13 126 0 0,-79 14-34 0 0,49-18 107 0 0,0-4 6 0 0,-59 22-109 0 0,46-12 182 0 0,5 2-137 0 0,-48 12-1 0 0,-11 4-59 0 0,0 0-1 0 0,0 0 1 0 0,-1 0-1 0 0,1-1 1 0 0,0 1 0 0 0,0-1-1 0 0,4-2 1 0 0,1 0 27 0 0,-1 1 1 0 0,1 0 0 0 0,0 1-1 0 0,14-1 1 0 0,-6 0-14 0 0,-3 0 6 0 0,-1 1 0 0 0,1 0 1 0 0,15 2-1 0 0,28 0 47 0 0,15 3-13 0 0,-25 1-54 0 0,-11-1 323 0 0,-1 0 0 0 0,1 3 0 0 0,46 14 0 0 0,-82-21-315 0 0,0 0-1 0 0,1 0 1 0 0,-1 1-1 0 0,0-1 1 0 0,1 1-1 0 0,-1-1 1 0 0,0 1-1 0 0,0-1 1 0 0,1 1-1 0 0,-1 0 1 0 0,0 0-1 0 0,0 0 1 0 0,0-1-1 0 0,0 1 1 0 0,0 0-1 0 0,0 0 1 0 0,0 1 0 0 0,-1-1-1 0 0,1 0 1 0 0,0 0-1 0 0,0 0 1 0 0,-1 0-1 0 0,1 1 1 0 0,-1-1-1 0 0,1 0 1 0 0,-1 0-1 0 0,0 1 1 0 0,1-1-1 0 0,-1 0 1 0 0,0 1-1 0 0,0-1 1 0 0,0 3-1 0 0,0-4-18 0 0,0 0 0 0 0,0 0 0 0 0,0 0-1 0 0,0 1 1 0 0,0-1 0 0 0,0 0 0 0 0,0 0-1 0 0,0 0 1 0 0,0 1 0 0 0,0-1 0 0 0,0 0 0 0 0,0 0-1 0 0,0 1 1 0 0,0-1 0 0 0,0 0 0 0 0,0 0-1 0 0,0 0 1 0 0,0 0 0 0 0,0 1 0 0 0,0-1-1 0 0,1 0 1 0 0,-1 0 0 0 0,0 0 0 0 0,0 1-1 0 0,0-1 1 0 0,0 0 0 0 0,0 0 0 0 0,1 0-1 0 0,-1 0 1 0 0,0 0 0 0 0,0 1 0 0 0,0-1-1 0 0,0 0 1 0 0,1 0 0 0 0,-1 0 0 0 0,0 0 0 0 0,0 0-1 0 0,0 0 1 0 0,1 0 0 0 0,-1 0 0 0 0,9-5 68 0 0,5-12 5 0 0,37-79 196 0 0,57-149 0 0 0,-86 191-244 0 0,-12 31-27 0 0,0 1 0 0 0,1 1 0 0 0,1 0 0 0 0,1 0 0 0 0,1 1 0 0 0,20-20 0 0 0,-34 39 0 0 0,1 0 0 0 0,0 0 1 0 0,-1 0-1 0 0,1 1 0 0 0,0-1 0 0 0,0 0 0 0 0,0 1 0 0 0,-1-1 0 0 0,1 0 1 0 0,0 1-1 0 0,0-1 0 0 0,0 1 0 0 0,0 0 0 0 0,0-1 0 0 0,0 1 1 0 0,0 0-1 0 0,0 0 0 0 0,0-1 0 0 0,0 1 0 0 0,0 0 0 0 0,0 0 1 0 0,1 0-1 0 0,-1 0 0 0 0,1 1 0 0 0,0 0 1 0 0,-1-1-1 0 0,0 1 1 0 0,1 0 0 0 0,-1 0-1 0 0,0 0 1 0 0,0 0-1 0 0,0 0 1 0 0,0 0 0 0 0,0 0-1 0 0,0 1 1 0 0,0-1 0 0 0,0 0-1 0 0,0 1 1 0 0,-1-1 0 0 0,2 2-1 0 0,3 10 7 0 0,-1-1 1 0 0,-1 1-1 0 0,4 18 0 0 0,-4-14 3 0 0,27 125 68 0 0,-19-83-79 0 0,2-1 0 0 0,34 96 0 0 0,-46-153 2 0 0,-1 1-1 0 0,1 0 1 0 0,-1-1 0 0 0,1 1-1 0 0,0 0 1 0 0,0-1 0 0 0,-1 1-1 0 0,1-1 1 0 0,0 1 0 0 0,0-1-1 0 0,1 0 1 0 0,-1 1 0 0 0,0-1-1 0 0,0 0 1 0 0,1 0-1 0 0,-1 0 1 0 0,1 0 0 0 0,-1 0-1 0 0,1 0 1 0 0,-1 0 0 0 0,1-1-1 0 0,-1 1 1 0 0,1 0 0 0 0,0-1-1 0 0,2 1 1 0 0,-2-1 1 0 0,1-1 1 0 0,-1 0-1 0 0,0 1 1 0 0,1-1-1 0 0,-1 0 1 0 0,0 0-1 0 0,0-1 1 0 0,0 1-1 0 0,0 0 1 0 0,0-1-1 0 0,0 1 1 0 0,0-1-1 0 0,0 1 1 0 0,-1-1-1 0 0,1 0 1 0 0,-1 0-1 0 0,1 0 1 0 0,0-2-1 0 0,15-23-1 0 0,-1-1 1 0 0,-1 0-1 0 0,-2-1 0 0 0,13-39 1 0 0,2-3 55 0 0,58-108-57 0 0,-61 130 0 0 0,-25 47 0 0 0,1 0 0 0 0,0 1 0 0 0,-1-1 0 0 0,1 1 0 0 0,0-1 0 0 0,0 1 0 0 0,0-1 0 0 0,0 1 0 0 0,0 0 0 0 0,0 0 0 0 0,0-1 0 0 0,1 1 0 0 0,-1 0 0 0 0,0 0 0 0 0,1 0 0 0 0,-1 0 0 0 0,0 0 0 0 0,1 1 0 0 0,0-1 0 0 0,2-1 0 0 0,-2 2 0 0 0,-1 1 0 0 0,0-1 0 0 0,0 0 0 0 0,1 1 0 0 0,-1-1 0 0 0,0 0 0 0 0,0 1 0 0 0,0-1 0 0 0,1 1 0 0 0,-1 0 0 0 0,0 0 0 0 0,0-1 0 0 0,0 1 0 0 0,0 0 0 0 0,0 0 0 0 0,0 0 0 0 0,0 0 0 0 0,-1 0 0 0 0,1 0 0 0 0,1 2 0 0 0,5 8 0 0 0,-1 0 0 0 0,-1 1 0 0 0,1 0 0 0 0,3 13 0 0 0,-8-20 0 0 0,34 116 0 0 0,-28-90 0 0 0,1 1 0 0 0,2-1 0 0 0,1-1 0 0 0,1 0 0 0 0,19 32 0 0 0,-24-51 0 0 0,22 32 0 0 0,-27-40 0 0 0,0 0 0 0 0,1-1 0 0 0,-1 1 0 0 0,0-1 0 0 0,1 1 0 0 0,0-1 0 0 0,-1 0 0 0 0,1 0 0 0 0,0-1 0 0 0,0 1 0 0 0,0 0 0 0 0,4 0 0 0 0,-6-2 0 0 0,0 0 0 0 0,0 0 0 0 0,0 0 0 0 0,0-1-1 0 0,0 1 1 0 0,0-1 0 0 0,0 1 0 0 0,-1 0 0 0 0,1-1 0 0 0,0 0 0 0 0,0 1 0 0 0,0-1-1 0 0,0 1 1 0 0,0-1 0 0 0,-1 0 0 0 0,1 0 0 0 0,0 1 0 0 0,-1-1 0 0 0,1 0 0 0 0,-1 0 0 0 0,1 0-1 0 0,-1 0 1 0 0,1 0 0 0 0,-1 0 0 0 0,1 0 0 0 0,-1-1 0 0 0,14-34 26 0 0,-13 30 4 0 0,55-122 108 0 0,-24 60-137 0 0,-26 53-1 0 0,21-48 0 0 0,68-115 0 0 0,-94 175 0 0 0,1 1 0 0 0,0-1 0 0 0,0 1 0 0 0,-1 0 0 0 0,1-1 0 0 0,1 1 0 0 0,-1 0 0 0 0,0 0 0 0 0,0 0 0 0 0,1 1 0 0 0,-1-1 0 0 0,1 0 0 0 0,0 1 0 0 0,4-2 0 0 0,-5 3 0 0 0,-1 0 0 0 0,1 0 0 0 0,0 0 0 0 0,-1 0 0 0 0,1 0 0 0 0,-1 1 0 0 0,1-1 0 0 0,-1 1 0 0 0,1-1 0 0 0,0 1 0 0 0,-1 0 0 0 0,0-1 0 0 0,1 1 0 0 0,-1 0 0 0 0,1 0 0 0 0,-1 0 0 0 0,0 0 0 0 0,0 0 0 0 0,1 0 0 0 0,-1 0 0 0 0,0 1 0 0 0,0-1 0 0 0,0 0 0 0 0,-1 1 0 0 0,1-1 0 0 0,0 1 0 0 0,0-1 0 0 0,0 3 0 0 0,16 32 9 0 0,-1 0 0 0 0,-2 2 0 0 0,16 69 0 0 0,-12-41 30 0 0,0-5 437 0 0,3-1 1 0 0,35 70-1 0 0,-56-130-492 0 0,1 1 1 0 0,-1-1-1 0 0,1 1 0 0 0,-1-1 1 0 0,0 1-1 0 0,1-1 1 0 0,-1 0-1 0 0,1 1 0 0 0,-1-1 1 0 0,1 0-1 0 0,-1 1 0 0 0,1-1 1 0 0,-1 0-1 0 0,1 1 0 0 0,0-1 1 0 0,-1 0-1 0 0,1 0 0 0 0,-1 0 1 0 0,1 1-1 0 0,0-1 1 0 0,-1 0-1 0 0,1 0 0 0 0,-1 0 1 0 0,1 0-1 0 0,0 0 0 0 0,-1 0 1 0 0,1 0-1 0 0,-1-1 0 0 0,1 1 1 0 0,0 0-1 0 0,-1 0 0 0 0,1 0 1 0 0,-1-1-1 0 0,1 1 1 0 0,0 0-1 0 0,-1 0 0 0 0,1-1 1 0 0,-1 1-1 0 0,1-1 0 0 0,-1 1 1 0 0,0 0-1 0 0,1-1 0 0 0,-1 1 1 0 0,1-1-1 0 0,-1 1 0 0 0,0-1 1 0 0,1 1-1 0 0,0-2 1 0 0,23-29-2720 0 0,-20 26 1193 0 0,6-9-7927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46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33 106 1519 0 0,'-16'-7'789'0'0,"2"0"1679"0"0,13 6-2367 0 0,1-1 0 0 0,-1 1-1 0 0,1 0 1 0 0,0-1-1 0 0,-1 1 1 0 0,1 0 0 0 0,0-1-1 0 0,0 1 1 0 0,0 0-1 0 0,0-1 1 0 0,0 1 0 0 0,0-1-1 0 0,1 1 1 0 0,-1 0-1 0 0,1-2 1 0 0,0-13 3366 0 0,3-22 1989 0 0,-3 37-5366 0 0,-1 0 0 0 0,0 1 0 0 0,1-1 0 0 0,-1 0 0 0 0,0 0 0 0 0,1 1-1 0 0,-1-1 1 0 0,1 0 0 0 0,-1 1 0 0 0,1-1 0 0 0,-1 0 0 0 0,1 1 0 0 0,0-1 0 0 0,-1 1 0 0 0,1-1 0 0 0,0 1 0 0 0,0-1 0 0 0,-1 1 0 0 0,1-1-1 0 0,0 1 1 0 0,0 0 0 0 0,-1-1 0 0 0,1 1 0 0 0,0 0 0 0 0,0 0 0 0 0,0 0 0 0 0,0 0 0 0 0,0 0 0 0 0,-1 0 0 0 0,1 0 0 0 0,0 0 0 0 0,0 0-1 0 0,0 0 1 0 0,0 0 0 0 0,-1 0 0 0 0,1 1 0 0 0,0-1 0 0 0,0 0 0 0 0,1 1 0 0 0,-2 0-64 0 0,1-1 1 0 0,-1 1-1 0 0,1-1 1 0 0,-1 1-1 0 0,1 0 0 0 0,-1-1 1 0 0,1 1-1 0 0,-1 0 1 0 0,0 0-1 0 0,1-1 0 0 0,-1 1 1 0 0,0 0-1 0 0,1 0 1 0 0,-1 0-1 0 0,0-1 0 0 0,0 1 1 0 0,0 0-1 0 0,0 0 1 0 0,0 0-1 0 0,0 0 0 0 0,0 0 1 0 0,0 0-1 0 0,-2 29 1635 0 0,0-18-1196 0 0,8 446 1103 0 0,-15-219-1409 0 0,3-172-85 0 0,3 0 1 0 0,2 1-1 0 0,13 91 0 0 0,-8-134-32 0 0,0 0-1 0 0,2 0 1 0 0,1-1 0 0 0,17 40-1 0 0,-20-55-28 0 0,0-1 0 0 0,1 0 0 0 0,1 0 0 0 0,-1 0 0 0 0,1-1 0 0 0,0 1 0 0 0,1-2 0 0 0,0 1 0 0 0,0-1 0 0 0,0 0 0 0 0,1 0 0 0 0,0-1 0 0 0,0 0 0 0 0,0 0 0 0 0,17 6 0 0 0,16 1 70 0 0,0-1 0 0 0,1-2 1 0 0,70 6-1 0 0,-51-8 363 0 0,-58-6 568 0 0,12 0-631 0 0,45 7-571 0 0,-45-6-253 0 0,-1-1-51 0 0,68 7-84 0 0,-6-4 561 0 0,11 1 26 0 0,4 0 31 0 0,13 3 22 0 0,-44-3-42 0 0,-29-2 20 0 0,53 6-20 0 0,21 1 32 0 0,-19-3 77 0 0,-69-5 253 0 0,-1-2 109 0 0,50 3 19 0 0,-50-2-61 0 0,1-2-290 0 0,69 0-202 0 0,37 0-742 0 0,-44 0-145 0 0,-10 1 786 0 0,31 4 138 0 0,-2 4 57 0 0,-1 3 11 0 0,7 3-11 0 0,5-2-42 0 0,-6 0-11 0 0,-8-1 0 0 0,15 0 53 0 0,-22-6-42 0 0,4 1 0 0 0,-56-3 31 0 0,49 4-20 0 0,9 0 20 0 0,-15-2-20 0 0,-48-4 20 0 0,48 0-31 0 0,24-3-11 0 0,-16 0 0 0 0,13 1 0 0 0,-8 2 0 0 0,-4 1 0 0 0,-9 0 11 0 0,-45-1 31 0 0,54 2-31 0 0,16 0 0 0 0,-7-4 43 0 0,-19-2 16 0 0,-47 1-24 0 0,5-1-27 0 0,17-3 34 0 0,44-5 18 0 0,-19 6-48 0 0,6 3 19 0 0,-57 3-39 0 0,-1 0 0 0 0,1 2-1 0 0,42 10 1 0 0,-46-5-730 0 0,0 1 1 0 0,0 1-1 0 0,-1 1 0 0 0,28 18 1 0 0,-38-21-7345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4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5527 0 0,'-2'1'158'0'0,"1"-1"0"0"0,-1 1-1 0 0,1 0 1 0 0,-1 0-1 0 0,1 0 1 0 0,0-1 0 0 0,-1 2-1 0 0,1-1 1 0 0,0 0-1 0 0,0 0 1 0 0,0 0 0 0 0,0 0-1 0 0,0 1 1 0 0,0-1-1 0 0,0 0 1 0 0,0 1 0 0 0,1-1-1 0 0,-1 1 1 0 0,0-1-1 0 0,1 1 1 0 0,0 0 0 0 0,-1 2-1 0 0,-5 43 3002 0 0,4-31-2341 0 0,-16 204 4439 0 0,1 112-2325 0 0,30 251-2056 0 0,-12-574-1368 0 0,3 27 806 0 0,5-17-6981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4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5527 0 0,'-1'13'1271'0'0,"0"0"0"0"0,1 0 0 0 0,1 13 0 0 0,0 410 6108 0 0,-41 221-4160 0 0,31-553-3196 0 0,-16 243-5 0 0,22-237-25 0 0,12 127 1 0 0,-7-220-56 0 0,-2-7 23 0 0,0-1 0 0 0,1 1 0 0 0,1 0-1 0 0,-1 0 1 0 0,2 0 0 0 0,-1-1 0 0 0,1 1 0 0 0,1-1-1 0 0,5 11 1 0 0,-9-20 15 0 0,0 1-1 0 0,1-1 1 0 0,-1 0-1 0 0,0 1 0 0 0,0-1 1 0 0,1 0-1 0 0,-1 0 1 0 0,0 1-1 0 0,0-1 1 0 0,1 0-1 0 0,-1 0 1 0 0,0 0-1 0 0,1 0 1 0 0,-1 1-1 0 0,0-1 0 0 0,1 0 1 0 0,-1 0-1 0 0,0 0 1 0 0,1 0-1 0 0,-1 0 1 0 0,0 0-1 0 0,1 0 1 0 0,-1 0-1 0 0,0 0 1 0 0,1 0-1 0 0,-1 0 0 0 0,0 0 1 0 0,1 0-1 0 0,-1 0 1 0 0,0 0-1 0 0,1 0 1 0 0,-1 0-1 0 0,0 0 1 0 0,1-1-1 0 0,-1 1 1 0 0,0 0-1 0 0,1 0 1 0 0,-1 0-1 0 0,0-1 0 0 0,0 1 1 0 0,1 0-1 0 0,-1 0 1 0 0,0-1-1 0 0,0 1 1 0 0,0 0-1 0 0,1 0 1 0 0,-1-1-1 0 0,0 1 1 0 0,5-9-870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49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2246 455 0 0,'22'-1'2730'0'0,"0"-2"0"0"0,0 0-1 0 0,0-2 1 0 0,32-10 0 0 0,-27 7-507 0 0,50-8 0 0 0,-67 15-1900 0 0,0 0 0 0 0,1 1-1 0 0,-1 0 1 0 0,0 0-1 0 0,0 1 1 0 0,1 1 0 0 0,-1 0-1 0 0,16 5 1 0 0,8 5-104 0 0,0-3 0 0 0,60 10 0 0 0,-80-16-203 0 0,89 17-16 0 0,-34-6 16 0 0,-53-10 136 0 0,0 0-80 0 0,46 12 4 0 0,-46-12 112 0 0,0 1-92 0 0,48 12 0 0 0,-14-3 1 0 0,-14-6-75 0 0,-3-3 48 0 0,32 6 13 0 0,37 4 61 0 0,-85-13-80 0 0,-2-1 0 0 0,48 3 1 0 0,-47-2 6 0 0,0-1 1 0 0,84 8 76 0 0,-17 1-56 0 0,2-2-12 0 0,-2-1-53 0 0,0-3 15 0 0,-4-3-20 0 0,-14 0 95 0 0,-52-1 280 0 0,6 1 121 0 0,92 4 431 0 0,-16 2-1522 0 0,4 0-279 0 0,-22-2 773 0 0,29 0 132 0 0,-13-1 31 0 0,12 2 11 0 0,11 1-26 0 0,-4-2-5 0 0,-22-3-41 0 0,17 2 25 0 0,31 3 17 0 0,-27 0-42 0 0,14 0 41 0 0,-7 1 28 0 0,25 3 68 0 0,-32-1-91 0 0,36 7 86 0 0,-52-5-87 0 0,19 3 15 0 0,6-1-5 0 0,1-1-22 0 0,-9-2-45 0 0,-76-7-1 0 0,51 2 33 0 0,1-4-32 0 0,47-1 42 0 0,-37-1-29 0 0,8 2 43 0 0,-8 2 14 0 0,1 1 7 0 0,5 3 6 0 0,0 2-6 0 0,-8 4-6 0 0,-6 2 6 0 0,-8-1 6 0 0,6 3-6 0 0,10-2-8 0 0,1 2-8 0 0,-6 2-2 0 0,9 3 85 0 0,-17-6-24 0 0,3 1 26 0 0,5 3 0 0 0,-2-2-26 0 0,-5-2-14 0 0,-2-4-53 0 0,-3 1 0 0 0,-9-3-53 0 0,37 5 42 0 0,-31-8-42 0 0,12-3-11 0 0,-5-3 0 0 0,0-1 11 0 0,3 0 31 0 0,20 1 22 0 0,-31-1-53 0 0,24-1 42 0 0,-84-2-44 0 0,52 2 57 0 0,19 2 1 0 0,-2 2 10 0 0,-3 3-10 0 0,21 1 6 0 0,-12-1-50 0 0,11-1 19 0 0,1 1-31 0 0,-13 1 0 0 0,-54-4 31 0 0,54 6-31 0 0,9 1-11 0 0,-7-1 0 0 0,-7 0 0 0 0,8 0 11 0 0,-12-3 42 0 0,49 2 64 0 0,-59-4-106 0 0,16 3 0 0 0,-4 1 31 0 0,4 0-31 0 0,6 2-11 0 0,-2-2 0 0 0,-22-4 12 0 0,-42-3 36 0 0,27 1-25 0 0,-28-1 19 0 0,39-2-20 0 0,20-4 20 0 0,20-3 22 0 0,-31 1-53 0 0,51 0-11 0 0,14-4 0 0 0,-117 8 6 0 0,0-1 1 0 0,-1 0-1 0 0,0-2 1 0 0,30-10-1 0 0,-45 13-4 0 0,1-2 0 0 0,-1 1 0 0 0,0-1 0 0 0,0 0 0 0 0,0 0 0 0 0,0-1 0 0 0,-1 0 0 0 0,0 0 0 0 0,0-1 0 0 0,0 0 0 0 0,-1 0 0 0 0,0 0 0 0 0,0-1 0 0 0,0 1 0 0 0,5-12 0 0 0,1-5-2 0 0,-2-1 0 0 0,-1 0 0 0 0,0 0 0 0 0,5-36 0 0 0,7-104 0 0 0,-12 91 0 0 0,2-70 29 0 0,-13-224 0 0 0,0 287-23 0 0,2 59-6 0 0,-8-645 0 0 0,7 618 11 0 0,-1-1 0 0 0,-3 1 1 0 0,-13-52-1 0 0,10 55-6 0 0,1 0-1 0 0,2 0 1 0 0,0-80 0 0 0,10 60-5 0 0,2-19 0 0 0,-3-1 0 0 0,-15-142 0 0 0,7 190 0 0 0,-16-87 0 0 0,17 106 0 0 0,-1-1 0 0 0,-1 1 0 0 0,0 0 0 0 0,-14-25 0 0 0,18 40-40 0 0,0 1 0 0 0,0-1 0 0 0,0 1-1 0 0,0 0 1 0 0,-1-1 0 0 0,1 1 0 0 0,-1 0 0 0 0,1 0 0 0 0,-1 1-1 0 0,0-1 1 0 0,0 0 0 0 0,1 1 0 0 0,-1 0 0 0 0,0-1 0 0 0,0 1-1 0 0,-6-1 1 0 0,-6-1-108 0 0,0 1 1 0 0,-20-1-1 0 0,10 2 242 0 0,-205-35-249 0 0,211 32 54 0 0,0 1-1 0 0,0 1 0 0 0,-1 0 1 0 0,1 2-1 0 0,-1 0 0 0 0,0 1 0 0 0,-20 4 1 0 0,11 1-331 0 0,1 1 0 0 0,-1 2 0 0 0,2 1 0 0 0,-29 13 0 0 0,55-22 290 0 0,-6 2-107 0 0,0 0 0 0 0,0 0 0 0 0,0-1 0 0 0,-14 3 0 0 0,1-6-6476 0 0,10-4-651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2:0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3 919 0 0,'0'-1'59'0'0,"0"1"-1"0"0,0 0 0 0 0,-1 0 0 0 0,1 0 1 0 0,0-1-1 0 0,0 1 0 0 0,-1 0 0 0 0,1 0 1 0 0,0 0-1 0 0,0 0 0 0 0,-1 0 0 0 0,1 0 0 0 0,0-1 1 0 0,0 1-1 0 0,-1 0 0 0 0,1 0 0 0 0,0 0 1 0 0,-1 0-1 0 0,1 0 0 0 0,0 0 0 0 0,-1 0 0 0 0,1 0 1 0 0,0 0-1 0 0,0 0 0 0 0,-1 1 0 0 0,1-1 1 0 0,0 0-1 0 0,-1 0 0 0 0,1 0 0 0 0,0 0 0 0 0,0 0 1 0 0,-1 0-1 0 0,1 1 0 0 0,0-1 0 0 0,0 0 1 0 0,-1 0-1 0 0,1 0 0 0 0,0 1 0 0 0,0-1 0 0 0,0 0 1 0 0,0 0-1 0 0,-1 1 0 0 0,1-1 0 0 0,0 0 1 0 0,-12 10 1782 0 0,-3 19 3927 0 0,8-13-406 0 0,7-17-5239 0 0,-1 1 0 0 0,1-1 0 0 0,0 1 0 0 0,-1-1-1 0 0,1 1 1 0 0,-1 0 0 0 0,1-1 0 0 0,-1 1 0 0 0,1 0 0 0 0,-1-1 0 0 0,1 1-1 0 0,-1 0 1 0 0,1-1 0 0 0,-1 1 0 0 0,1 0 0 0 0,-1 0 0 0 0,0 0-1 0 0,1 0 1 0 0,-1 0 0 0 0,1 0 0 0 0,-1 0 0 0 0,0 0 0 0 0,1 0 0 0 0,-1 0-1 0 0,1 0 1 0 0,-2 0 0 0 0,-18 0 792 0 0,-25 22 125 0 0,43-22-965 0 0,8-3 175 0 0,1-4-199 0 0,26 3 90 0 0,39 5-77 0 0,3 2 0 0 0,-7 1-41 0 0,9-1 25 0 0,-52-1-39 0 0,38-1 47 0 0,12-4-45 0 0,-54 2-15 0 0,39-6-83 0 0,2-3-639 0 0,-50 8 459 0 0,37-10-2198 0 0,3-4-4490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34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0 455 0 0,'-4'7'537'0'0,"1"-1"0"0"0,-2 0 0 0 0,1 1 0 0 0,-1-2 0 0 0,0 1 0 0 0,0-1 0 0 0,0 1 0 0 0,-1-2 0 0 0,1 1 0 0 0,-9 5 0 0 0,10-11 45 0 0,1 1 0 0 0,-1-1 0 0 0,1 0 0 0 0,0 0 0 0 0,0-1 0 0 0,-1 1 0 0 0,1-1 0 0 0,0 1 0 0 0,-5-5 0 0 0,-8-2 1275 0 0,8 5-1389 0 0,0 1 0 0 0,-1 1 0 0 0,1 0-1 0 0,-1 0 1 0 0,1 0 0 0 0,-1 1 0 0 0,0 1-1 0 0,1-1 1 0 0,-1 1 0 0 0,1 1 0 0 0,-12 2 0 0 0,19-4-415 0 0,0 1 0 0 0,0-1 1 0 0,1 0-1 0 0,-1 0 1 0 0,0 0-1 0 0,0 0 1 0 0,0 0-1 0 0,1 1 1 0 0,-1-1-1 0 0,0 0 1 0 0,0 1-1 0 0,1-1 1 0 0,-1 0-1 0 0,0 1 1 0 0,1-1-1 0 0,-1 1 1 0 0,1-1-1 0 0,-1 1 1 0 0,0 0-1 0 0,1-1 1 0 0,-1 1-1 0 0,1-1 1 0 0,-1 1-1 0 0,1 0 0 0 0,0 0 1 0 0,-1-1-1 0 0,1 1 1 0 0,0 0-1 0 0,0 0 1 0 0,-1-1-1 0 0,1 1 1 0 0,0 0-1 0 0,0 0 1 0 0,0-1-1 0 0,0 1 1 0 0,0 0-1 0 0,0 0 1 0 0,0 0-1 0 0,0-1 1 0 0,0 1-1 0 0,0 0 1 0 0,0 0-1 0 0,1 0 1 0 0,-1 4-258 0 0,8 209 1045 0 0,-1-30-461 0 0,8 215-196 0 0,-15-390-201 0 0,0-1 0 0 0,0 0 0 0 0,0 1 0 0 0,-3 12 0 0 0,-5 1-7756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3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20 178 919 0 0,'-15'-104'5574'0'0,"13"120"-4741"0"0,0 3 5000 0 0,9-22 377 0 0,24 1-5028 0 0,400 30 1890 0 0,-428-27-3003 0 0,13 1 17 0 0,45 10-12 0 0,-10-1 19 0 0,6-3-30 0 0,-49-7-48 0 0,89 9 72 0 0,-33-5-19 0 0,-32-3-12 0 0,8 0-36 0 0,11-4 70 0 0,8 1 5 0 0,-18 1-10 0 0,-11 0-74 0 0,23 2 84 0 0,34 1-7 0 0,-1-1-8 0 0,-8-2-8 0 0,-16-1-7 0 0,69-4 52 0 0,-52 2-46 0 0,7 2 8 0 0,9 0-13 0 0,-20-2-43 0 0,11-1 36 0 0,0-2 6 0 0,-2-1-1 0 0,8 0 0 0 0,3 1 3 0 0,-4 1 10 0 0,-8 4 3 0 0,-3 0 0 0 0,-2 2-3 0 0,4 2-10 0 0,6 0-14 0 0,1 1-42 0 0,-6 0-11 0 0,-6 1 0 0 0,-1 0 0 0 0,6 1 0 0 0,22 1 53 0 0,-15 0 11 0 0,-1-1 88 0 0,20 0 19 0 0,-38-1-102 0 0,7 3 23 0 0,-9 0-40 0 0,1-1-41 0 0,26 0 42 0 0,-32-5-42 0 0,15-5-11 0 0,11-1 0 0 0,-12 0 0 0 0,-2 2 0 0 0,1 0 0 0 0,15-1 68 0 0,-27-2 17 0 0,1-1 9 0 0,-12-2-2 0 0,20-2-34 0 0,12-3-47 0 0,-12 1-11 0 0,12-3 0 0 0,-78 14 0 0 0,129-18 0 0 0,-113 17 0 0 0,0 1 0 0 0,0 0 0 0 0,46 7 0 0 0,-43-1 0 0 0,1-2 0 0 0,-1-1 0 0 0,1-1 0 0 0,-1-2 0 0 0,1 0 0 0 0,-1-2 0 0 0,51-11 0 0 0,-74 13 3 0 0,-1 1 0 0 0,0 0 1 0 0,0 0-1 0 0,0 0 0 0 0,-1-1 0 0 0,1 1 0 0 0,0-1 1 0 0,0 1-1 0 0,-1-1 0 0 0,1 0 0 0 0,0 0 0 0 0,-1 1 1 0 0,1-1-1 0 0,0-1 0 0 0,-1 1 0 0 0,0 0 0 0 0,1 0 1 0 0,-1 0-1 0 0,2-2 0 0 0,-4 2-3 0 0,1 0 1 0 0,0 1-1 0 0,0-1 0 0 0,-1 1 0 0 0,1-1 0 0 0,0 0 1 0 0,-1 1-1 0 0,1-1 0 0 0,-1 1 0 0 0,1-1 1 0 0,-1 1-1 0 0,1-1 0 0 0,-1 1 0 0 0,1 0 0 0 0,-1-1 1 0 0,0 1-1 0 0,1-1 0 0 0,-1 1 0 0 0,0 0 1 0 0,1 0-1 0 0,-1-1 0 0 0,0 1 0 0 0,1 0 0 0 0,-1 0 1 0 0,0 0-1 0 0,1 0 0 0 0,-1 0 0 0 0,0 0 1 0 0,1 0-1 0 0,-1 0 0 0 0,0 0 0 0 0,1 0 0 0 0,-1 0 1 0 0,0 0-1 0 0,1 0 0 0 0,-1 1 0 0 0,-1-1 1 0 0,-26 8 54 0 0,22-4-43 0 0,0 0 1 0 0,1 1-1 0 0,-1-1 0 0 0,1 1 1 0 0,0 1-1 0 0,1-1 0 0 0,-1 0 0 0 0,1 1 1 0 0,0 0-1 0 0,0 0 0 0 0,1 0 1 0 0,0 1-1 0 0,-4 9 0 0 0,6-13-11 0 0,-1 1 0 0 0,1-1-1 0 0,0 1 1 0 0,0 0 0 0 0,0-1 0 0 0,1 1-1 0 0,-1 0 1 0 0,1 0 0 0 0,0-1 0 0 0,0 1-1 0 0,0 0 1 0 0,1 0 0 0 0,-1-1-1 0 0,1 1 1 0 0,0 0 0 0 0,0-1 0 0 0,0 1-1 0 0,0-1 1 0 0,1 1 0 0 0,0-1 0 0 0,-1 0-1 0 0,1 1 1 0 0,0-1 0 0 0,1 0 0 0 0,-1 0-1 0 0,5 4 1 0 0,-5-5-1 0 0,0 0 1 0 0,0-1-1 0 0,0 0 0 0 0,0 1 1 0 0,1-1-1 0 0,-1 0 0 0 0,0 0 1 0 0,0 0-1 0 0,1-1 0 0 0,-1 1 1 0 0,1 0-1 0 0,-1-1 0 0 0,0 0 1 0 0,1 1-1 0 0,-1-1 0 0 0,1 0 1 0 0,-1 0-1 0 0,1-1 0 0 0,-1 1 1 0 0,4-1-1 0 0,-1 0-2 0 0,-1-1 1 0 0,1 0-1 0 0,-1 0 1 0 0,1 0-1 0 0,-1-1 1 0 0,0 1-1 0 0,0-1 0 0 0,0 0 1 0 0,0 0-1 0 0,3-4 1 0 0,-1 1 11 0 0,-1 0-1 0 0,0 0 1 0 0,0 0 0 0 0,0-1 0 0 0,0 0 0 0 0,-1 0 0 0 0,-1 0-1 0 0,1 0 1 0 0,-1-1 0 0 0,0 1 0 0 0,-1-1 0 0 0,3-12-1 0 0,-5 16 16 0 0,0 1 0 0 0,0 0 0 0 0,0-1 0 0 0,-1 1 0 0 0,1 0 0 0 0,-1-1 0 0 0,0 1 0 0 0,0 0 0 0 0,-1 0 0 0 0,1 0 0 0 0,0 0 0 0 0,-1 0 0 0 0,0 0 0 0 0,0 0 0 0 0,0 0 0 0 0,0 1-1 0 0,0-1 1 0 0,0 1 0 0 0,-1-1 0 0 0,1 1 0 0 0,-1 0 0 0 0,1 0 0 0 0,-1 0 0 0 0,0 1 0 0 0,0-1 0 0 0,0 0 0 0 0,0 1 0 0 0,0 0 0 0 0,0 0 0 0 0,-1 0 0 0 0,1 0 0 0 0,0 0 0 0 0,-5 0 0 0 0,5 1-17 0 0,0-1 0 0 0,-1 1 0 0 0,1 0 0 0 0,0 0 0 0 0,0 0 0 0 0,0 0 0 0 0,0 0 0 0 0,0 1 0 0 0,0-1 0 0 0,0 1 0 0 0,0 0 0 0 0,0 0 0 0 0,1 0 1 0 0,-1 0-1 0 0,0 1 0 0 0,0-1 0 0 0,1 1 0 0 0,-1 0 0 0 0,1-1 0 0 0,-1 1 0 0 0,1 0 0 0 0,0 1 0 0 0,0-1 0 0 0,0 0 0 0 0,0 0 0 0 0,0 1 0 0 0,0-1 0 0 0,1 1 1 0 0,-1 0-1 0 0,1 0 0 0 0,0-1 0 0 0,0 1 0 0 0,0 0 0 0 0,0 0 0 0 0,0 0 0 0 0,0 6 0 0 0,0-6-9 0 0,1 0 1 0 0,0 0-1 0 0,0 0 0 0 0,0-1 1 0 0,0 1-1 0 0,0 0 0 0 0,1 0 0 0 0,-1 0 1 0 0,1 0-1 0 0,0 0 0 0 0,-1 0 1 0 0,2-1-1 0 0,-1 1 0 0 0,0 0 1 0 0,0-1-1 0 0,1 1 0 0 0,-1-1 0 0 0,1 1 1 0 0,0-1-1 0 0,0 0 0 0 0,0 0 1 0 0,0 0-1 0 0,0 0 0 0 0,0 0 1 0 0,1 0-1 0 0,-1-1 0 0 0,1 1 0 0 0,-1-1 1 0 0,1 1-1 0 0,0-1 0 0 0,-1 0 1 0 0,1 0-1 0 0,4 1 0 0 0,0 0-2 0 0,0-1 0 0 0,0 0 0 0 0,1-1 0 0 0,-1 1 0 0 0,0-1 0 0 0,0-1 0 0 0,0 1-1 0 0,0-1 1 0 0,0 0 0 0 0,0-1 0 0 0,0 0 0 0 0,13-5 0 0 0,-4-1-10 0 0,0-1 1 0 0,0 0-1 0 0,-1-2 1 0 0,25-20-1 0 0,-32 24 12 0 0,-1 0 0 0 0,0-1 1 0 0,0 1-1 0 0,0-1 0 0 0,-1 0 0 0 0,-1-1 0 0 0,1 0 1 0 0,-1 1-1 0 0,-1-2 0 0 0,5-10 0 0 0,-9 19 0 0 0,1 0 1 0 0,-1-1-1 0 0,1 1 1 0 0,-1 0-1 0 0,0-1 0 0 0,0 1 1 0 0,0-1-1 0 0,0 1 1 0 0,0-1-1 0 0,0 1 0 0 0,0-1 1 0 0,0 1-1 0 0,0 0 1 0 0,0-1-1 0 0,-1 1 0 0 0,1-1 1 0 0,-1 1-1 0 0,1 0 0 0 0,-1-1 1 0 0,0 1-1 0 0,1 0 1 0 0,-1 0-1 0 0,0 0 0 0 0,0-1 1 0 0,-1 0-1 0 0,0 0 7 0 0,0 1-1 0 0,-1 0 0 0 0,1-1 0 0 0,0 1 1 0 0,-1 0-1 0 0,1 0 0 0 0,-1 0 1 0 0,0 0-1 0 0,1 1 0 0 0,-1-1 1 0 0,1 1-1 0 0,-5-1 0 0 0,-5 1 34 0 0,0 1 0 0 0,0-1-1 0 0,0 2 1 0 0,0-1 0 0 0,-12 5-1 0 0,11-2-28 0 0,0 1 0 0 0,0 0-1 0 0,1 1 1 0 0,0 0 0 0 0,0 1-1 0 0,0 0 1 0 0,1 1 0 0 0,0 0-1 0 0,1 1 1 0 0,0 0 0 0 0,0 0-1 0 0,1 2 1 0 0,0-1-1 0 0,0 1 1 0 0,1 0 0 0 0,1 0-1 0 0,0 1 1 0 0,1 0 0 0 0,0 1-1 0 0,-7 22 1 0 0,12-32-11 0 0,0 0-1 0 0,0-1 1 0 0,1 1-1 0 0,-1 0 1 0 0,1-1-1 0 0,0 1 1 0 0,0 0-1 0 0,0 0 1 0 0,0-1-1 0 0,0 1 1 0 0,0 0-1 0 0,1 0 1 0 0,0-1-1 0 0,-1 1 1 0 0,1-1-1 0 0,0 1 1 0 0,0 0-1 0 0,0-1 1 0 0,3 4-1 0 0,-3-4-2 0 0,1 0 0 0 0,0-1 0 0 0,0 1 0 0 0,0 0 0 0 0,0-1 0 0 0,1 0 0 0 0,-1 1 0 0 0,0-1 0 0 0,1 0 0 0 0,-1 0 1 0 0,0 0-1 0 0,1-1 0 0 0,-1 1 0 0 0,1 0 0 0 0,0-1 0 0 0,4 1 0 0 0,1-1-6 0 0,0 0 1 0 0,0-1-1 0 0,0 0 1 0 0,0 0 0 0 0,0 0-1 0 0,-1-1 1 0 0,1 0-1 0 0,0-1 1 0 0,-1 0-1 0 0,1 0 1 0 0,12-8-1 0 0,-11 5-1 0 0,0-1-1 0 0,-1 0 1 0 0,0 0-1 0 0,11-14 0 0 0,-17 18 13 0 0,0 1 0 0 0,-1 0 0 0 0,1-1-1 0 0,-1 1 1 0 0,0-1 0 0 0,1 0-1 0 0,-1 1 1 0 0,0-1 0 0 0,-1 0 0 0 0,2-3-1 0 0,-2 5 0 0 0,0-1 0 0 0,0 1 0 0 0,0 0 0 0 0,0 0 0 0 0,0-1-1 0 0,-1 1 1 0 0,1 0 0 0 0,0 0 0 0 0,-1-1 0 0 0,1 1 0 0 0,-1 0 0 0 0,1 0 0 0 0,-1 0-1 0 0,1 0 1 0 0,-1 0 0 0 0,0 0 0 0 0,0 0 0 0 0,1 0 0 0 0,-1 0 0 0 0,0 0-1 0 0,0 0 1 0 0,0 0 0 0 0,-2-1 0 0 0,-25-8 672 0 0,16 7-2427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4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46 264 4607 0 0,'-3'0'780'0'0,"0"-1"0"0"0,0 0-1 0 0,0-1 1 0 0,0 1-1 0 0,0 0 1 0 0,0-1-1 0 0,-4-3 1 0 0,6 5-472 0 0,0-1 0 0 0,-1 1 0 0 0,1-1 0 0 0,0 0 0 0 0,0 1 0 0 0,0-1 0 0 0,0 0 1 0 0,0 0-1 0 0,1 0 0 0 0,-1 0 0 0 0,0 0 0 0 0,0 0 0 0 0,0 0 0 0 0,1 0 0 0 0,-1 0 0 0 0,1 0 0 0 0,-1 0 1 0 0,1 0-1 0 0,-1 0 0 0 0,1-1 0 0 0,-1-1 0 0 0,2 3-217 0 0,-1-1 0 0 0,0 1-1 0 0,1-1 1 0 0,-1 1 0 0 0,1-1 0 0 0,-1 1 0 0 0,1 0 0 0 0,-1-1 0 0 0,1 1-1 0 0,-1 0 1 0 0,1-1 0 0 0,-1 1 0 0 0,1 0 0 0 0,-1 0 0 0 0,1 0-1 0 0,0 0 1 0 0,-1-1 0 0 0,1 1 0 0 0,-1 0 0 0 0,1 0 0 0 0,0 0-1 0 0,-1 0 1 0 0,1 0 0 0 0,0 0 0 0 0,-1 0 0 0 0,1 1 0 0 0,-1-1 0 0 0,1 0-1 0 0,-1 0 1 0 0,1 0 0 0 0,0 1 0 0 0,-1-1 0 0 0,1 0 0 0 0,-1 1-1 0 0,1-1 1 0 0,0 1 0 0 0,25 14 17 0 0,-23-13 112 0 0,23 10-32 0 0,-1 0-1 0 0,2-2 0 0 0,-1-1 1 0 0,1-1-1 0 0,40 7 0 0 0,-24-6 30 0 0,-39-8-46 0 0,12 3-91 0 0,45 11-3 0 0,-45-12 54 0 0,-1 0-67 0 0,45 8 5 0 0,235 39 497 0 0,-281-47-497 0 0,-9-3-58 0 0,0 0 1 0 0,0 0-1 0 0,0 0 0 0 0,-1 1 1 0 0,1-1-1 0 0,0 1 0 0 0,7 3 1 0 0,-1-1 29 0 0,0 0 0 0 0,0-1 1 0 0,20 2-1 0 0,31 4 23 0 0,-47-6 0 0 0,2-1 65 0 0,49 3 275 0 0,-49-3 120 0 0,0 0 20 0 0,49 3-61 0 0,-49-3-284 0 0,2 0-133 0 0,91 6 16 0 0,-40-3-12 0 0,30 1 16 0 0,-16-3-818 0 0,-5 0-110 0 0,-10-1 765 0 0,35 2 150 0 0,-4 3 22 0 0,-2-1 1 0 0,-8-1 0 0 0,-2-2 0 0 0,-7 0-13 0 0,4-1-3 0 0,7 0 13 0 0,-5-3 3 0 0,-4-2-16 0 0,-1-2-15 0 0,5-2-6 0 0,-3 3-47 0 0,-76 5-12 0 0,143 2 0 0 0,-139-1 28 0 0,0 0-1 0 0,0 1 0 0 0,-1 0 1 0 0,1 1-1 0 0,0 0 1 0 0,21 9-1 0 0,-2 11 37 0 0,-10-6-11 0 0,-20-17-52 0 0,0 0-1 0 0,0 1 0 0 0,1-2 1 0 0,-1 1-1 0 0,0 0 0 0 0,0 0 0 0 0,0 0 1 0 0,0 0-1 0 0,0-1 0 0 0,0 1 1 0 0,0 0-1 0 0,0-1 0 0 0,0 1 1 0 0,0-1-1 0 0,0 1 0 0 0,0-1 0 0 0,0 1 1 0 0,0-1-1 0 0,-1 0 0 0 0,1 0 1 0 0,0 1-1 0 0,0-1 0 0 0,-1 0 0 0 0,1 0 1 0 0,0 0-1 0 0,0-2 0 0 0,20-26 48 0 0,-20 28-40 0 0,50-77 158 0 0,73-156-1 0 0,-123 230-165 0 0,11-22 17 0 0,20-35-1 0 0,-29 55-13 0 0,1 0-1 0 0,0 0 1 0 0,0 1-1 0 0,1-1 1 0 0,0 1 0 0 0,0 0-1 0 0,0 0 1 0 0,1 1-1 0 0,-1-1 1 0 0,1 1 0 0 0,9-4-1 0 0,-14 7-1 0 0,0 1-1 0 0,1-1 0 0 0,-1 0 1 0 0,1 1-1 0 0,-1 0 1 0 0,1-1-1 0 0,-1 1 1 0 0,1 0-1 0 0,-1 0 1 0 0,1 0-1 0 0,-1 0 0 0 0,1 0 1 0 0,-1 0-1 0 0,1 0 1 0 0,0 1-1 0 0,-1-1 1 0 0,1 0-1 0 0,-1 1 1 0 0,0-1-1 0 0,1 1 0 0 0,2 1 1 0 0,-2 0 1 0 0,0 0 0 0 0,1 0 0 0 0,-1 0 0 0 0,0 0 0 0 0,0 1 0 0 0,0-1 0 0 0,0 1 0 0 0,-1-1-1 0 0,1 1 1 0 0,1 3 0 0 0,2 7 7 0 0,0 1-1 0 0,-1-1 0 0 0,4 24 0 0 0,-7-36-8 0 0,8 52 5 0 0,32 136 66 0 0,-32-154-58 0 0,2-1 0 0 0,2 0 0 0 0,21 42 0 0 0,-33-73-10 0 0,0 0 0 0 0,0-1-1 0 0,1 1 1 0 0,-1-1 0 0 0,1 0 0 0 0,0 1 0 0 0,0-1-1 0 0,-1 0 1 0 0,1 0 0 0 0,1 0 0 0 0,-1 0 0 0 0,0-1-1 0 0,0 1 1 0 0,5 2 0 0 0,-6-4 11 0 0,1 0 0 0 0,-1 0 1 0 0,1 0-1 0 0,-1 0 0 0 0,1-1 1 0 0,-1 1-1 0 0,1 0 0 0 0,-1-1 0 0 0,1 1 1 0 0,-1-1-1 0 0,1 1 0 0 0,-1-1 0 0 0,0 0 1 0 0,1 1-1 0 0,-1-1 0 0 0,0 0 0 0 0,1 0 1 0 0,-1 0-1 0 0,0 0 0 0 0,0 0 1 0 0,0-1-1 0 0,0 1 0 0 0,0 0 0 0 0,0 0 1 0 0,0-1-1 0 0,-1 1 0 0 0,2-2 0 0 0,95-148 242 0 0,5-9-33 0 0,-69 112-223 0 0,-21 29 0 0 0,0 0 0 0 0,2 1 0 0 0,0 1 0 0 0,26-25 0 0 0,-40 42 0 0 0,1-1 0 0 0,0 1 0 0 0,-1 0 0 0 0,1-1 0 0 0,0 1 0 0 0,0-1 0 0 0,-1 1 0 0 0,1 0 0 0 0,0 0 0 0 0,0-1 0 0 0,0 1 0 0 0,-1 0 0 0 0,1 0 0 0 0,0 0 0 0 0,0 0 0 0 0,0 0 0 0 0,0 0 0 0 0,-1 0 0 0 0,1 0 0 0 0,0 1 0 0 0,0-1 0 0 0,0 0 0 0 0,-1 0 0 0 0,1 1 0 0 0,0-1 0 0 0,0 0 0 0 0,-1 1 0 0 0,1-1 0 0 0,0 1 0 0 0,-1-1 0 0 0,1 1 0 0 0,0-1 0 0 0,-1 1 0 0 0,1-1 0 0 0,-1 1 0 0 0,1 0 0 0 0,-1-1 0 0 0,1 1 0 0 0,-1 0 0 0 0,1 0 0 0 0,19 38 0 0 0,-14-27 0 0 0,9 23 0 0 0,-1 0 0 0 0,-1 1 0 0 0,7 38 0 0 0,-7-27 0 0 0,19 49 0 0 0,-31-93 0 0 0,0 0 0 0 0,1 0 0 0 0,-1-1 0 0 0,0 1 0 0 0,1 0 0 0 0,0-1 0 0 0,-1 1 0 0 0,1 0 0 0 0,0-1 0 0 0,0 0 0 0 0,1 0 0 0 0,-1 1 0 0 0,0-1 0 0 0,1-1 0 0 0,-1 1 0 0 0,1 0 0 0 0,4 1 0 0 0,-5-2 0 0 0,1-1 0 0 0,-1 0 0 0 0,0 1 0 0 0,1-2 0 0 0,-1 1 0 0 0,1 0 0 0 0,-1 0 0 0 0,1-1 0 0 0,-1 1 0 0 0,0-1 0 0 0,1 0 0 0 0,-1 1 0 0 0,0-1 0 0 0,0 0 0 0 0,0 0 0 0 0,1-1 0 0 0,-1 1 0 0 0,0 0 0 0 0,-1-1 0 0 0,1 1 0 0 0,0-1 0 0 0,2-2 0 0 0,17-17 23 0 0,-2-2 0 0 0,0 0-1 0 0,-1-1 1 0 0,17-30 0 0 0,-1 3-1 0 0,38-67-24 0 0,-47 74 35 0 0,58-78 0 0 0,-81 120-33 0 0,-1 1 0 0 0,0-1 0 0 0,0 1 0 0 0,1 0 0 0 0,-1-1 0 0 0,1 1 0 0 0,-1 0 0 0 0,1 0 0 0 0,0 0 0 0 0,-1 0 0 0 0,1 0 0 0 0,0 0 0 0 0,0 0 0 0 0,-1 1 0 0 0,4-1 0 0 0,-4 1 0 0 0,0 0 0 0 0,0 0 0 0 0,1 0 0 0 0,-1 0 0 0 0,0 0 0 0 0,0 0 0 0 0,1 1 0 0 0,-1-1 0 0 0,0 0 0 0 0,0 1 0 0 0,0-1 0 0 0,1 1 0 0 0,-1 0 0 0 0,0-1 0 0 0,0 1 0 0 0,0 0 0 0 0,1 1 0 0 0,3 3 0 0 0,0 1 0 0 0,-1 0 0 0 0,0-1 0 0 0,0 2 0 0 0,-1-1 0 0 0,6 13 0 0 0,8 26 42 0 0,-2 1 0 0 0,-2 1 0 0 0,8 59 0 0 0,-12-56 9 0 0,2 0-1 0 0,31 84 1 0 0,-40-128-28 0 0,1-1 1 0 0,-1 0-1 0 0,1 0 0 0 0,0 0 1 0 0,0-1-1 0 0,1 1 0 0 0,-1-1 1 0 0,1 0-1 0 0,8 7 0 0 0,-10-9 7 0 0,1 0 0 0 0,0 0 0 0 0,-1-1 0 0 0,1 1-1 0 0,0-1 1 0 0,0 0 0 0 0,0 0 0 0 0,0 0 0 0 0,0 0 0 0 0,1-1-1 0 0,-1 1 1 0 0,0-1 0 0 0,0 0 0 0 0,0 0 0 0 0,1 0 0 0 0,-1 0-1 0 0,0 0 1 0 0,4-2 0 0 0,13 0-30 0 0,1 1 0 0 0,-1 0 0 0 0,0 2 0 0 0,1 0 0 0 0,31 7 0 0 0,34 1 0 0 0,42-6 0 0 0,-34-3 0 0 0,-26 1 0 0 0,8 3 0 0 0,4 2 0 0 0,1 2 0 0 0,4 0 0 0 0,1-1 0 0 0,-6-1 0 0 0,1-1 0 0 0,1 2 0 0 0,43 16 0 0 0,-73-14 0 0 0,0-2 0 0 0,1-3 0 0 0,64-3 0 0 0,-102-1 0 0 0,-9 0 4 0 0,1 1 1 0 0,0-1-1 0 0,-1 1 0 0 0,1 0 0 0 0,-1 1 1 0 0,0 0-1 0 0,1 0 0 0 0,-1 0 0 0 0,0 1 1 0 0,0 0-1 0 0,0 0 0 0 0,0 0 1 0 0,-1 1-1 0 0,7 5 0 0 0,-10-7-207 0 0,-1 0 1 0 0,0 0-1 0 0,1 0 0 0 0,-1 0 1 0 0,0 0-1 0 0,0 0 0 0 0,0 0 1 0 0,-1 0-1 0 0,1 1 0 0 0,0-1 1 0 0,-1 0-1 0 0,0 1 0 0 0,1-1 1 0 0,-1 3-1 0 0,0-5 194 0 0,1 6-814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5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66 2303 0 0,'-6'-32'3571'0'0,"2"15"-656"0"0,2 1 3391 0 0,4 36-1544 0 0,7 13-3169 0 0,-3-9-1053 0 0,0 18-154 0 0,-1 0-1 0 0,-3 1 1 0 0,-5 81 0 0 0,0-19 300 0 0,7-81-959 0 0,-4-24 327 0 0,1 1 1 0 0,-1-1-1 0 0,0 1 0 0 0,1-1 1 0 0,-1 1-1 0 0,0 0 0 0 0,1-1 1 0 0,-1 1-1 0 0,1-1 0 0 0,-1 0 1 0 0,1 1-1 0 0,-1-1 0 0 0,1 1 0 0 0,-1-1 1 0 0,1 0-1 0 0,0 1 0 0 0,-1-1 1 0 0,1 0-1 0 0,-1 0 0 0 0,2 1 1 0 0,14-3-1132 0 0,5-6-5848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5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1 524 5063 0 0,'0'0'1227'0'0,"6"4"4402"0"0,21 10-1554 0 0,-14-11-3463 0 0,0 0 0 0 0,1-1-1 0 0,-1-1 1 0 0,1 0 0 0 0,-1-1 0 0 0,1-1 0 0 0,-1 0-1 0 0,16-3 1 0 0,-4 2-585 0 0,-24 2-25 0 0,1 0 0 0 0,-1 0 1 0 0,0 0-1 0 0,1 0 0 0 0,-1 0 0 0 0,1 0 0 0 0,-1-1 0 0 0,1 1 1 0 0,-1 0-1 0 0,1-1 0 0 0,-1 1 0 0 0,0-1 0 0 0,1 1 0 0 0,-1-1 1 0 0,0 0-1 0 0,0 1 0 0 0,1-1 0 0 0,-1 0 0 0 0,0 0 0 0 0,0 0 0 0 0,0 0 1 0 0,0 0-1 0 0,1-2 0 0 0,-2 0 46 0 0,0 1 1 0 0,0-1-1 0 0,0 0 1 0 0,0 0-1 0 0,-1 1 1 0 0,1-1-1 0 0,-1 0 1 0 0,0 0-1 0 0,0 1 1 0 0,0-1-1 0 0,-2-3 1 0 0,-9-25 115 0 0,1-1 1 0 0,2 0 0 0 0,1-1 0 0 0,2 0 0 0 0,0 0 0 0 0,0-37 0 0 0,6 58-147 0 0,1 0 0 0 0,0 0 0 0 0,1 1 0 0 0,0-1-1 0 0,0 0 1 0 0,1 1 0 0 0,1 0 0 0 0,0 0 0 0 0,6-12-1 0 0,-6 15 27 0 0,1 1-1 0 0,0 0 0 0 0,0 1 1 0 0,0-1-1 0 0,1 1 0 0 0,0 0 1 0 0,0 0-1 0 0,0 1 0 0 0,1 0 1 0 0,0 0-1 0 0,0 0 0 0 0,0 1 1 0 0,0 0-1 0 0,11-3 0 0 0,-8 3 23 0 0,1 1 0 0 0,0 0 0 0 0,12-1 0 0 0,-20 4 6 0 0,12 2 1 0 0,45 6 6 0 0,-47-7-59 0 0,0 1 0 0 0,0 0-1 0 0,22 8 1 0 0,3 2-8 0 0,-33-11-10 0 0,-1 0 0 0 0,1 0 1 0 0,-1 1-1 0 0,0-1 0 0 0,0 1 1 0 0,0 0-1 0 0,0 0 0 0 0,0 1 1 0 0,0-1-1 0 0,0 1 0 0 0,-1 0 1 0 0,1 0-1 0 0,-1 0 0 0 0,4 5 0 0 0,-5-4-1 0 0,-1-1 0 0 0,0 0 0 0 0,1 1 0 0 0,-1-1 0 0 0,0 1 0 0 0,0-1 0 0 0,-1 1 0 0 0,1 0 0 0 0,-1-1 0 0 0,0 1 0 0 0,0 0 0 0 0,0-1 0 0 0,0 1 0 0 0,-1-1 0 0 0,1 1 0 0 0,-1 0 0 0 0,0-1 0 0 0,-2 5 0 0 0,-31 86-195 0 0,24-74 122 0 0,2-1 0 0 0,1 2 0 0 0,0-1 0 0 0,2 1 0 0 0,0 0 0 0 0,1 0 0 0 0,-1 32-1 0 0,5-49 69 0 0,0 0-1 0 0,0 0 0 0 0,1 0 0 0 0,-1 1 0 0 0,1-1 0 0 0,0 0 0 0 0,1 0 0 0 0,-1 0 0 0 0,0 0 1 0 0,1 0-1 0 0,0 0 0 0 0,0-1 0 0 0,0 1 0 0 0,1-1 0 0 0,-1 1 0 0 0,1-1 0 0 0,0 0 0 0 0,0 0 1 0 0,0 0-1 0 0,0 0 0 0 0,0 0 0 0 0,1-1 0 0 0,3 3 0 0 0,-4-4 5 0 0,0 0 0 0 0,0 0 0 0 0,0-1 0 0 0,1 1 0 0 0,-1-1 0 0 0,0 0 0 0 0,0 1 0 0 0,5-2 0 0 0,74-5 0 0 0,-66 3 4 0 0,1 0-1 0 0,19-8 1 0 0,147-61 6 0 0,-162 65-159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5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33 9671 0 0,'-1'-1'491'0'0,"0"0"0"0"0,0 0 0 0 0,0 0 0 0 0,1-1 0 0 0,-1 1 0 0 0,0 0 0 0 0,0-1 0 0 0,1 1 0 0 0,-1-1 0 0 0,1 1 0 0 0,-1 0 0 0 0,1-1-1 0 0,0 1 1 0 0,0-1 0 0 0,0 0 0 0 0,-1 1 0 0 0,1-1 0 0 0,1-2 0 0 0,-1 4-444 0 0,0 0 0 0 0,0 0 0 0 0,0 0 0 0 0,0-1 0 0 0,0 1 0 0 0,0 0 0 0 0,0 0-1 0 0,0 0 1 0 0,0 0 0 0 0,0 0 0 0 0,0 0 0 0 0,0 0 0 0 0,0-1 0 0 0,0 1 0 0 0,0 0 0 0 0,0 0 0 0 0,0 0 0 0 0,0 0 0 0 0,0 0 0 0 0,0 0-1 0 0,0 0 1 0 0,0 0 0 0 0,0 0 0 0 0,0 0 0 0 0,1-1 0 0 0,-1 1 0 0 0,0 0 0 0 0,0 0 0 0 0,0 0 0 0 0,0 0 0 0 0,0 0 0 0 0,0 0 0 0 0,0 0-1 0 0,0 0 1 0 0,0 0 0 0 0,1 0 0 0 0,-1 0 0 0 0,0 0 0 0 0,0 0 0 0 0,0 0 0 0 0,0 0 0 0 0,0 0 0 0 0,0 0 0 0 0,0 0 0 0 0,1 0 0 0 0,-1 0-1 0 0,0 0 1 0 0,0 0 0 0 0,0 0 0 0 0,0 0 0 0 0,0 0 0 0 0,0 0 0 0 0,0 0 0 0 0,0 0 0 0 0,0 0 0 0 0,1 0 0 0 0,-1 0 0 0 0,0 1 0 0 0,0-1-1 0 0,0 0 1 0 0,0 0 0 0 0,0 0 0 0 0,0 0 0 0 0,0 0 0 0 0,7 20 719 0 0,4 56-295 0 0,1 103-1 0 0,3 21-1236 0 0,-13-191-595 0 0,0-3-3847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55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11519 0 0,'-8'7'931'0'0,"0"0"0"0"0,1 1-1 0 0,0 0 1 0 0,0 1 0 0 0,1 0-1 0 0,0 0 1 0 0,0 0 0 0 0,1 1-1 0 0,-7 16 1 0 0,1 4-277 0 0,1 0 0 0 0,-6 34 0 0 0,10-38-495 0 0,2 1-1 0 0,0 1 1 0 0,1 47-1 0 0,3-67-120 0 0,1 1 0 0 0,-1 0-1 0 0,1-1 1 0 0,1 1 0 0 0,0 0 0 0 0,0-1-1 0 0,0 0 1 0 0,1 0 0 0 0,1 1-1 0 0,-1-2 1 0 0,1 1 0 0 0,0 0 0 0 0,1-1-1 0 0,0 0 1 0 0,11 13 0 0 0,-13-18-19 0 0,0 1 1 0 0,0-1 0 0 0,1 0-1 0 0,-1 0 1 0 0,1 0 0 0 0,-1 0-1 0 0,7 2 1 0 0,-6-4 52 0 0,7-3-12 0 0,1 1-48 0 0,-1-2 0 0 0,0 0-1 0 0,0 0 1 0 0,-1-1 0 0 0,1 0-1 0 0,-1-1 1 0 0,0 0 0 0 0,17-14-1 0 0,-6-1 38 0 0,-1 0-1 0 0,-1-1 1 0 0,-1-1-1 0 0,16-26 1 0 0,-23 32 20 0 0,-1-1 1 0 0,-1-1-1 0 0,-1 0 0 0 0,0 0 1 0 0,-1 0-1 0 0,6-32 0 0 0,-12 47-48 0 0,0 0-1 0 0,-1 0 0 0 0,1 0 0 0 0,-1 0 1 0 0,0 0-1 0 0,0 0 0 0 0,0 0 0 0 0,-1 0 0 0 0,1 0 1 0 0,-1 0-1 0 0,0 0 0 0 0,0 1 0 0 0,-1-1 1 0 0,1 0-1 0 0,-1 0 0 0 0,0 1 0 0 0,1-1 0 0 0,-2 1 1 0 0,1 0-1 0 0,-5-6 0 0 0,3 5 7 0 0,-1 0 0 0 0,0 1 0 0 0,0 0-1 0 0,0 0 1 0 0,0 0 0 0 0,0 0 0 0 0,0 1 0 0 0,-1 0-1 0 0,1 0 1 0 0,-1 1 0 0 0,0-1 0 0 0,0 1 0 0 0,-8 0-1 0 0,0 0-21 0 0,0 0-1 0 0,0 1 0 0 0,0 1 0 0 0,0 1 0 0 0,1 0 0 0 0,-1 0 0 0 0,1 2 0 0 0,-1-1 0 0 0,1 2 1 0 0,0 0-1 0 0,1 0 0 0 0,-23 14 0 0 0,26-14-75 0 0,1 1 1 0 0,-1 0 0 0 0,2 0-1 0 0,-1 1 1 0 0,1 0-1 0 0,-1 0 1 0 0,2 0-1 0 0,-1 1 1 0 0,1 0-1 0 0,1 1 1 0 0,-1 0-1 0 0,2-1 1 0 0,-1 1-1 0 0,1 1 1 0 0,0-1 0 0 0,1 1-1 0 0,0-1 1 0 0,-2 15-1 0 0,4-19-48 0 0,1 1-1 0 0,0-1 1 0 0,0 1 0 0 0,1-1 0 0 0,0 1-1 0 0,0-1 1 0 0,0 1 0 0 0,0-1-1 0 0,1 0 1 0 0,3 8 0 0 0,8 14-6201 0 0,-2-8-1000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14T22:41:5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7 529 919 0 0,'-1'1'204'0'0,"1"0"-1"0"0,-1-1 0 0 0,1 1 0 0 0,-1 0 0 0 0,1 0 0 0 0,-1-1 0 0 0,1 1 0 0 0,-1 0 0 0 0,1 0 0 0 0,0 0 0 0 0,0 0 0 0 0,-1 0 0 0 0,1 0 0 0 0,0-1 1 0 0,0 1-1 0 0,0 0 0 0 0,0 0 0 0 0,0 0 0 0 0,0 0 0 0 0,0 0 0 0 0,0 0 0 0 0,1 0 0 0 0,-1 0 0 0 0,0 0 0 0 0,0-1 0 0 0,1 1 0 0 0,-1 0 1 0 0,0 0-1 0 0,1 0 0 0 0,-1 0 0 0 0,2 1 0 0 0,0 0 238 0 0,1 0 0 0 0,-1 0 0 0 0,1 0 0 0 0,0 0 0 0 0,0 0 0 0 0,0 0 0 0 0,0-1 0 0 0,0 1 0 0 0,4 0 0 0 0,8 3 986 0 0,0-1 1 0 0,0 0 0 0 0,18 1 0 0 0,-27-5-1177 0 0,-1 1-1 0 0,0-1 1 0 0,1 0-1 0 0,-1 0 1 0 0,1 0-1 0 0,-1-1 1 0 0,1 0-1 0 0,-1 0 1 0 0,0-1-1 0 0,1 1 1 0 0,-1-1-1 0 0,0 0 1 0 0,0 0-1 0 0,0-1 1 0 0,-1 0-1 0 0,1 0 1 0 0,6-5-1 0 0,-4 1-149 0 0,0-1-1 0 0,0 0 0 0 0,-1 0 1 0 0,0 0-1 0 0,0-1 0 0 0,-1 0 1 0 0,0 0-1 0 0,5-13 0 0 0,-2 0 68 0 0,0 0 0 0 0,-1-1 0 0 0,-1 1 0 0 0,-2-1 0 0 0,4-41 0 0 0,-6 22 264 0 0,-2 0 0 0 0,-7-53 0 0 0,6 89-378 0 0,0 0-1 0 0,1 0 0 0 0,0-1 1 0 0,0 1-1 0 0,1 0 1 0 0,-1 0-1 0 0,1 0 1 0 0,1 1-1 0 0,-1-1 0 0 0,1 0 1 0 0,0 0-1 0 0,0 1 1 0 0,4-7-1 0 0,-4 10-40 0 0,0-1 0 0 0,0 1 0 0 0,0-1 0 0 0,1 1 0 0 0,-1-1 0 0 0,1 1 0 0 0,-1 0 0 0 0,1 0 0 0 0,0 0 0 0 0,0 1 0 0 0,-1-1 0 0 0,1 1 0 0 0,1-1 0 0 0,-1 1 0 0 0,0 0 0 0 0,0 0 0 0 0,0 1 0 0 0,1-1 0 0 0,-1 0 0 0 0,0 1 0 0 0,1 0 0 0 0,-1 0 0 0 0,0 0-1 0 0,1 0 1 0 0,3 1 0 0 0,20 7 41 0 0,23 12-30 0 0,-27-8 18 0 0,55 48-30 0 0,-66-50-12 0 0,0 1 0 0 0,-1 0 0 0 0,-1 1-1 0 0,0 0 1 0 0,12 19 0 0 0,-16-19-21 0 0,-1 1-1 0 0,0 0 0 0 0,0 0 1 0 0,-2 1-1 0 0,1-1 1 0 0,-2 1-1 0 0,2 25 1 0 0,-2-21-42 0 0,1 0 0 0 0,0 1 0 0 0,9 26 0 0 0,-7-31 11 0 0,1 0 0 0 0,1 0 0 0 0,0 0 0 0 0,1-1-1 0 0,15 20 1 0 0,-19-29 37 0 0,-1 1-1 0 0,1-1 0 0 0,0 0 1 0 0,0-1-1 0 0,0 1 1 0 0,0-1-1 0 0,1 1 0 0 0,-1-1 1 0 0,1-1-1 0 0,0 1 1 0 0,0-1-1 0 0,0 0 0 0 0,0 0 1 0 0,0 0-1 0 0,1 0 1 0 0,-1-1-1 0 0,0 0 0 0 0,8 0 1 0 0,-10-1-65 0 0,11-3-2 0 0,42-9-28 0 0,-51 12 95 0 0,-1-1 0 0 0,1 1 0 0 0,-1-1 1 0 0,1-1-1 0 0,-1 1 0 0 0,0-1 0 0 0,0 1 0 0 0,0-1 1 0 0,6-4-1 0 0,0 0-12 0 0,24-9-204 0 0,41-27-1 0 0,-34 16-4686 0 0,-32 21 2937 0 0,21-15-5593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9A7B9-78D6-4C7A-9B1F-1FACCA613B11}" type="datetimeFigureOut">
              <a:rPr lang="en-CA" smtClean="0"/>
              <a:t>2025-01-26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F2A0E-CDEA-4356-B1E5-4E734B81EAC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8546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A9FC-F798-6AB5-F794-9F350EFE6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EAC4E-5615-AF9E-717E-DE6DE7769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871C2-867A-80E8-6116-AD9D43705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4416B-4339-A65E-D99A-5804EBB2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36ED-6943-E3F5-A7C5-BD78084B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46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4B38-3286-F0EC-FFD9-A506DEE7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70D69-1F55-8EF4-9BA7-4795D639B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5E6C1-AF9A-BA29-D6D4-C7D69ABB4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D2750-91A9-D598-F3FC-ADA67B15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8DEDC-602B-7AF2-6F95-18917403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179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F7498-3A61-B23A-84C5-DC77959F6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5F5E0-64D3-D6B8-9A3D-7A7B8A64A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0CC8C-8806-C680-65E3-E10C7CD0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1C9BB-9CE9-8BCD-07A7-6888A0B5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60604-1B4A-EA6C-253F-DBB1AEF9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1961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2D8CF-D066-F7FA-7220-04E77730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77294-FA9A-24BB-A95C-2E10F517D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B7D2E-858F-386C-BEBA-A6D60657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E9D71-0BE4-0592-588A-C00B11BF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790A8-8F2F-4864-B103-42A2590D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995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B605-FE38-1E42-F8E9-3FE6BC06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B2790-D392-2A06-0BBA-A9ADBE57D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00E56-15EC-0275-8814-4320690F4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5877D-0057-5A95-4EFA-AA0DFB4C3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3A755-AB1D-2891-75DC-FD436AEE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85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750C-002A-1547-3CA7-C35F3AC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D05E-20CF-8269-3629-31D8BB3E0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8955E-D715-C7AA-DCF0-EA247BF3C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148A3-A927-13F9-F33A-8AF828397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124A3-A58B-0A9C-CDF1-DF168A63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EA408-A57F-5096-E375-6D8D730D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40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929D-C6BD-05B5-B908-A5248475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D2BA0-AC0A-DA7C-6BF9-4487085D5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DC162-00FF-787F-9BA4-5414EAB51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93F64-FB9C-BDF0-01A2-0DCE6B282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6E5EB-AB22-EF91-5D2C-D7CC47205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E8F9F-A03E-A7B5-B2B0-412F52541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52632-0BF3-DE82-E033-091DB609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3DC5D0-A73E-1FFA-80A3-C144BEA4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087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3664-2D15-EF23-9887-DEFEC5E9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D20D21-A7B0-22CE-6437-135F1B7E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73D4A-8984-25A6-C49D-3E206C55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EA5D-F02A-8CA8-5710-FD5ACBA9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48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738B7C-4B55-CF5A-F457-8D2AD4C7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E565-33E0-4FB5-2417-ED848186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C5456-6B88-8838-47C9-8F8606FA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81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3925-D39C-DA21-E07F-2625152B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CDE2A-6437-DFB2-20E7-DDB06D22B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E915A-2EF8-C78E-4AAE-1E314DAB6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89037-C0EA-652E-1EE9-112894F51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AFD75-37C9-A024-9C64-851CEC61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81021-0654-9C7D-F673-C431D94C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2963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DC56-473F-031E-4504-0260AE5C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852E6-61A9-5D6D-0190-43BCB38A1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2D2E-5959-0DF3-D3C6-C4FAD584E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7FCB-1AC2-36C8-7593-2351FB8B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A9749-A0EF-E04A-9ACF-566983A1B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CAC33-381A-04A5-B7E7-1D2A67B1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973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688998-DF6E-9CDF-ABCA-9B0323A2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DC15C-909F-0508-C3F5-B3EF0CA67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F87A5-FCD2-4446-0DA2-10DEF09C0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DE05-F0A5-24D1-AC12-66F6340A02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E58C6-109D-0896-7B63-9F2E696FD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3FCBCE-5FFA-4F08-BF3D-084A2BB68F2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1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lynn.com/" TargetMode="External"/><Relationship Id="rId2" Type="http://schemas.openxmlformats.org/officeDocument/2006/relationships/hyperlink" Target="https://github.com/colinoflynn/colins-pcb-intro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ropbox\academic\academic\teaching\ECED3901\colins-pcb-intro\Milling_Video.mp4" TargetMode="External"/><Relationship Id="rId1" Type="http://schemas.microsoft.com/office/2007/relationships/media" Target="file:///D:\Dropbox\academic\academic\teaching\ECED3901\colins-pcb-intro\Milling_Video.mp4" TargetMode="Externa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colinoflynn.com/wp-content/uploads/2025/01/smd_soldering.pdf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inoflynn.com/2015/10/low-cost-smd-soldering-setup/" TargetMode="External"/><Relationship Id="rId2" Type="http://schemas.openxmlformats.org/officeDocument/2006/relationships/hyperlink" Target="https://www.youtube.com/watch?v=-DMYJmB4na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www.youtube.com/watch?v=-DMYJmB4naA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hyperlink" Target="https://www.youtube.com/watch?v=i8zzNZV8AlU&amp;t=2s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9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34.png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customXml" Target="../ink/ink6.xml"/><Relationship Id="rId17" Type="http://schemas.openxmlformats.org/officeDocument/2006/relationships/image" Target="../media/image41.png"/><Relationship Id="rId25" Type="http://schemas.openxmlformats.org/officeDocument/2006/relationships/image" Target="../media/image45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8.png"/><Relationship Id="rId24" Type="http://schemas.openxmlformats.org/officeDocument/2006/relationships/customXml" Target="../ink/ink12.xml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42.png"/><Relationship Id="rId4" Type="http://schemas.openxmlformats.org/officeDocument/2006/relationships/customXml" Target="../ink/ink2.xml"/><Relationship Id="rId9" Type="http://schemas.openxmlformats.org/officeDocument/2006/relationships/image" Target="../media/image37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ropbox\academic\academic\teaching\ECED3901\colins-pcb-intro\Thermal_Video.mp4" TargetMode="External"/><Relationship Id="rId1" Type="http://schemas.microsoft.com/office/2007/relationships/media" Target="file:///D:\Dropbox\academic\academic\teaching\ECED3901\colins-pcb-intro\Thermal_Video.mp4" TargetMode="Externa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toexpress.com/tools/trace-width-and-current-capacity-calculator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toexpress.com/blog/dont-let-annular-rings-drive-you-crazy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protoexpress.com/blog/best-high-speed-pcb-routing-practices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nydLMuGB61E&amp;t=13m10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youtube.com/watch?v=crs_QLuUTyQ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protoexpress.com/kb/pcb-manufacturing-overview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circuits.com/gerber-past-present-and-future/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oint_to_point_wiring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Dropbox\academic\academic\teaching\ECED3901\colins-pcb-intro\DesktopPnP_Video.mp4" TargetMode="External"/><Relationship Id="rId1" Type="http://schemas.microsoft.com/office/2007/relationships/media" Target="file:///D:\Dropbox\academic\academic\teaching\ECED3901\colins-pcb-intro\DesktopPnP_Video.mp4" TargetMode="External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youtube.com/watch?v=9uet6TNtUXI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cart.jlcpcb.com/quote?fromDemo=ye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jlcpcb.com/help/article/pcb-assembly-faqs-part-2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4D83-F7CF-9379-C010-6F735C21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Notes on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70946-069D-FA69-A18A-821B1109F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See </a:t>
            </a:r>
            <a:r>
              <a:rPr lang="en-CA" dirty="0">
                <a:hlinkClick r:id="rId2"/>
              </a:rPr>
              <a:t>https://github.com/colinoflynn/colins-pcb-intro</a:t>
            </a:r>
            <a:r>
              <a:rPr lang="en-CA" dirty="0"/>
              <a:t> for latest version of these slides.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See blog post at </a:t>
            </a:r>
            <a:r>
              <a:rPr lang="en-CA" dirty="0">
                <a:hlinkClick r:id="rId3"/>
              </a:rPr>
              <a:t>www.oflynn.com</a:t>
            </a:r>
            <a:r>
              <a:rPr lang="en-CA" dirty="0"/>
              <a:t> which links to YouTube video presentation(s) of these slides.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My text &amp; photos are CC-SA Licensed – however many images used are </a:t>
            </a:r>
            <a:r>
              <a:rPr lang="en-CA" i="1" dirty="0"/>
              <a:t>not</a:t>
            </a:r>
            <a:r>
              <a:rPr lang="en-CA" dirty="0"/>
              <a:t>, so if presenting this I leave it up to you to replace them if required.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F5802-BE77-8E90-274D-6A62A7E5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F300C-585E-E7CD-B6A0-0BB9EDDA0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63240-481C-9CB2-0125-FB7949BC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45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illing_Video">
            <a:hlinkClick r:id="" action="ppaction://media"/>
            <a:extLst>
              <a:ext uri="{FF2B5EF4-FFF2-40B4-BE49-F238E27FC236}">
                <a16:creationId xmlns:a16="http://schemas.microsoft.com/office/drawing/2014/main" id="{FDEA51FB-5567-D72B-3694-9C6B1F79F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2AAF9-A457-7B30-35C3-B6FC8F16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Milled PCBs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EF50B-2A0C-D2C9-F32F-0036ECE8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7466-9F47-D49C-9509-8A3929254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C0A9E3-98D3-CAE5-2531-C1CCFFAF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21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EDE8-C6FB-22A4-FB9B-86271282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Assigning Footprints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AE3EE5-A164-AD8D-0521-31CA0A595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770" y="1825625"/>
            <a:ext cx="7904459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8EE2C-CC51-4A18-704E-D9421A77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6F26E-099F-A3AB-C06B-131FAF45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5D3BD-D9C1-2E25-BC3F-867EE064D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100</a:t>
            </a:fld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CE2834-B824-C373-6C0D-ACC94FF322BD}"/>
              </a:ext>
            </a:extLst>
          </p:cNvPr>
          <p:cNvCxnSpPr/>
          <p:nvPr/>
        </p:nvCxnSpPr>
        <p:spPr>
          <a:xfrm flipH="1">
            <a:off x="3695075" y="929390"/>
            <a:ext cx="3417758" cy="2068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72FD5F-58B1-3A5E-71E7-A551786E9F05}"/>
              </a:ext>
            </a:extLst>
          </p:cNvPr>
          <p:cNvCxnSpPr>
            <a:cxnSpLocks/>
          </p:cNvCxnSpPr>
          <p:nvPr/>
        </p:nvCxnSpPr>
        <p:spPr>
          <a:xfrm flipH="1">
            <a:off x="6688111" y="2181069"/>
            <a:ext cx="1661410" cy="2713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481B3A-A11A-1F43-8CDA-7E5DCE67DA5E}"/>
              </a:ext>
            </a:extLst>
          </p:cNvPr>
          <p:cNvSpPr txBox="1"/>
          <p:nvPr/>
        </p:nvSpPr>
        <p:spPr>
          <a:xfrm>
            <a:off x="7112833" y="744724"/>
            <a:ext cx="360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Double-click…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334235-9741-77A4-51FD-1AC1641A53ED}"/>
              </a:ext>
            </a:extLst>
          </p:cNvPr>
          <p:cNvSpPr txBox="1"/>
          <p:nvPr/>
        </p:nvSpPr>
        <p:spPr>
          <a:xfrm>
            <a:off x="8303301" y="1963711"/>
            <a:ext cx="360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Click…</a:t>
            </a:r>
          </a:p>
        </p:txBody>
      </p:sp>
    </p:spTree>
    <p:extLst>
      <p:ext uri="{BB962C8B-B14F-4D97-AF65-F5344CB8AC3E}">
        <p14:creationId xmlns:p14="http://schemas.microsoft.com/office/powerpoint/2010/main" val="26013469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B1AB-8762-3454-0369-0AAECE423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2B9B-B7B7-E147-0B4F-287156DE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Assigning Footprints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9E8992-1E18-E1E6-9DC2-6CF054392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8287"/>
            <a:ext cx="7929311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1067D-73F7-4298-6B20-2E73875A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E990D-F0B7-9BD5-D2AC-5C927B96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18A47-FBAA-A681-5897-9AD8E839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101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82910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A5DD5-EE47-01A6-5D2A-CE1DCD344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9C38-2104-50C1-AB1F-C00F37EB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Assigning Footprints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33B1A1-A15C-2E19-43F3-F092B6321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314" y="1807833"/>
            <a:ext cx="8602275" cy="8192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61E89-EF7A-1BDD-D5F2-9607C4C7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AC8C7-E2D4-8CCC-77AE-0BF2E2AD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E6841-3EF1-AB39-8FD3-8AB28A287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102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6A475-5DD8-FDDB-0969-B2881C9E49A7}"/>
              </a:ext>
            </a:extLst>
          </p:cNvPr>
          <p:cNvSpPr txBox="1"/>
          <p:nvPr/>
        </p:nvSpPr>
        <p:spPr>
          <a:xfrm>
            <a:off x="838200" y="3423354"/>
            <a:ext cx="9342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WARNING</a:t>
            </a:r>
            <a:r>
              <a:rPr lang="en-CA" sz="2400" dirty="0"/>
              <a:t>: You can assign incompatible footprints. Check carefully what anode/cathode marks to with diodes, and parts like transistors that may have different pinouts available.</a:t>
            </a:r>
          </a:p>
        </p:txBody>
      </p:sp>
    </p:spTree>
    <p:extLst>
      <p:ext uri="{BB962C8B-B14F-4D97-AF65-F5344CB8AC3E}">
        <p14:creationId xmlns:p14="http://schemas.microsoft.com/office/powerpoint/2010/main" val="28593723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AE87F-0E72-9D1D-67D8-F792D0F1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2B2C-5D7C-CD45-2059-1A4DAC01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Assigning Part Numbers?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06B88C-FF33-5BEC-B7C2-AD65F70B8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397" y="1847850"/>
            <a:ext cx="7200886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C2352-5E24-2E49-2674-E42AF66E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70D71-2B67-E10F-CA1A-6F6870354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1067A-869C-38C3-D9E1-DCC3025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103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3F32C-DF87-49E8-650F-7CA3CE9E81DE}"/>
              </a:ext>
            </a:extLst>
          </p:cNvPr>
          <p:cNvSpPr txBox="1"/>
          <p:nvPr/>
        </p:nvSpPr>
        <p:spPr>
          <a:xfrm>
            <a:off x="487180" y="3807502"/>
            <a:ext cx="344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can add other </a:t>
            </a:r>
            <a:r>
              <a:rPr lang="en-CA" i="1" dirty="0"/>
              <a:t>fields</a:t>
            </a:r>
            <a:r>
              <a:rPr lang="en-CA" dirty="0"/>
              <a:t> to specify specific part numbers.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B42E31-0E70-9C61-187B-13D6D9ED30A5}"/>
              </a:ext>
            </a:extLst>
          </p:cNvPr>
          <p:cNvCxnSpPr/>
          <p:nvPr/>
        </p:nvCxnSpPr>
        <p:spPr>
          <a:xfrm flipV="1">
            <a:off x="3192905" y="4002374"/>
            <a:ext cx="2173574" cy="239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2BBC2E-B680-9326-0727-7E71770ACACC}"/>
              </a:ext>
            </a:extLst>
          </p:cNvPr>
          <p:cNvCxnSpPr>
            <a:cxnSpLocks/>
          </p:cNvCxnSpPr>
          <p:nvPr/>
        </p:nvCxnSpPr>
        <p:spPr>
          <a:xfrm>
            <a:off x="2773180" y="2368446"/>
            <a:ext cx="1741358" cy="747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E2064D-BCB4-32CE-ACA0-BFE191256BC0}"/>
              </a:ext>
            </a:extLst>
          </p:cNvPr>
          <p:cNvSpPr txBox="1"/>
          <p:nvPr/>
        </p:nvSpPr>
        <p:spPr>
          <a:xfrm>
            <a:off x="560881" y="2087948"/>
            <a:ext cx="34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Assign value here</a:t>
            </a:r>
          </a:p>
        </p:txBody>
      </p:sp>
    </p:spTree>
    <p:extLst>
      <p:ext uri="{BB962C8B-B14F-4D97-AF65-F5344CB8AC3E}">
        <p14:creationId xmlns:p14="http://schemas.microsoft.com/office/powerpoint/2010/main" val="2101687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BBAF-A664-DD5C-5810-0798F3A55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Hint: Adjusting your Default Template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37F4B-036F-184D-1AB7-3CD872666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264EC-BF58-EBFB-D0BB-5582D21E7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D532-4082-E05C-77F4-ADD9A957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104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F710F-0220-F534-2C99-A58281E03C03}"/>
              </a:ext>
            </a:extLst>
          </p:cNvPr>
          <p:cNvSpPr txBox="1"/>
          <p:nvPr/>
        </p:nvSpPr>
        <p:spPr>
          <a:xfrm>
            <a:off x="922020" y="2745422"/>
            <a:ext cx="3825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Set up some defaults if you want them to always be on your symbols!</a:t>
            </a:r>
          </a:p>
          <a:p>
            <a:br>
              <a:rPr lang="en-CA" dirty="0"/>
            </a:br>
            <a:r>
              <a:rPr lang="en-CA" dirty="0"/>
              <a:t>Saves you from remembering all the fields…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36CB73-CE49-EE66-C319-38B29843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21" y="1824355"/>
            <a:ext cx="6496957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555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4855-2EAF-3D3E-66F7-29F50292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Parts on </a:t>
            </a:r>
            <a:r>
              <a:rPr lang="en-CA" dirty="0" err="1"/>
              <a:t>Digikey</a:t>
            </a:r>
            <a:r>
              <a:rPr lang="en-CA" dirty="0"/>
              <a:t> / Mouser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3371D2-8381-BEE7-BF74-F45BC8558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440" y="1690688"/>
            <a:ext cx="11676502" cy="360896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B43F4-C64C-5BE2-07D4-4802C5AC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A830A-90C2-70AE-A80D-A46199748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2848C7-7C8A-26B5-106D-14BB6BD3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105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14395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37E8-AF58-FDEC-7E15-BC4489F7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Typical Resistor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15A1-8520-C1A1-7559-2FB243082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&lt;Live Demo, backup slides 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8A993-A243-85E9-E975-0817668F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49566-871A-5EC0-429E-0E555DE59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859DE-429B-2209-BECA-E4FBD810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106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14539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85583-BC2C-1388-D163-0D062EDBF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050FA-FC8B-8FDD-FD16-B0CC8A48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651"/>
            <a:ext cx="7750453" cy="3604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67523-704C-4E62-5852-31806DAAE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79" y="593651"/>
            <a:ext cx="4466318" cy="3604862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AE71682-BC44-878A-45DB-084F164E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8E6E47-06F7-D8FD-DC3C-71C5E735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107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31176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DC381-5B3B-5683-EC97-303E1989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E9F3CD-14E7-8522-8FC8-170C62AA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64"/>
            <a:ext cx="12192000" cy="60878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DDB4F3-6A17-2E2E-B5C6-0A59E57FCC12}"/>
              </a:ext>
            </a:extLst>
          </p:cNvPr>
          <p:cNvSpPr/>
          <p:nvPr/>
        </p:nvSpPr>
        <p:spPr>
          <a:xfrm>
            <a:off x="218941" y="869323"/>
            <a:ext cx="1281448" cy="276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0B905B-E788-5802-80F2-A97D65ACF53E}"/>
              </a:ext>
            </a:extLst>
          </p:cNvPr>
          <p:cNvCxnSpPr/>
          <p:nvPr/>
        </p:nvCxnSpPr>
        <p:spPr>
          <a:xfrm flipH="1">
            <a:off x="1577662" y="109470"/>
            <a:ext cx="2884868" cy="7598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34A0A-7A8A-E235-978A-78B976336EF7}"/>
              </a:ext>
            </a:extLst>
          </p:cNvPr>
          <p:cNvCxnSpPr>
            <a:cxnSpLocks/>
          </p:cNvCxnSpPr>
          <p:nvPr/>
        </p:nvCxnSpPr>
        <p:spPr>
          <a:xfrm flipH="1">
            <a:off x="4836017" y="3058732"/>
            <a:ext cx="276896" cy="12234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68602E-448D-C51A-BD31-D841084FB73B}"/>
              </a:ext>
            </a:extLst>
          </p:cNvPr>
          <p:cNvCxnSpPr>
            <a:cxnSpLocks/>
          </p:cNvCxnSpPr>
          <p:nvPr/>
        </p:nvCxnSpPr>
        <p:spPr>
          <a:xfrm flipH="1">
            <a:off x="5542209" y="3073531"/>
            <a:ext cx="276896" cy="12234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46E378-C29B-9D34-24CF-B22F2DA72271}"/>
              </a:ext>
            </a:extLst>
          </p:cNvPr>
          <p:cNvSpPr txBox="1"/>
          <p:nvPr/>
        </p:nvSpPr>
        <p:spPr>
          <a:xfrm>
            <a:off x="4283299" y="2689400"/>
            <a:ext cx="803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Filter by highly available and/or lower price. Good enough!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E4E32FDD-6A99-7D9B-BF4A-8315797B9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38368D5-BF6D-23C9-DAEC-18E5D93C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2806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F4F3C-DDA6-C061-A288-0195C826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Resistor Quick Ref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E1D2B-67FE-69EA-9F55-31A0C45CB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Check power handling capacity. If powering bright/large LEDs do calculation of power loss in resistor, keep that at &lt; 50% of rated.</a:t>
            </a:r>
          </a:p>
          <a:p>
            <a:pPr lvl="1"/>
            <a:r>
              <a:rPr lang="en-CA" dirty="0"/>
              <a:t>Watch for heating effects – through hole resistors may be preferred here!</a:t>
            </a:r>
          </a:p>
          <a:p>
            <a:endParaRPr lang="en-CA" dirty="0"/>
          </a:p>
          <a:p>
            <a:r>
              <a:rPr lang="en-CA" dirty="0"/>
              <a:t>1% &amp; 5% resistors are the same price with smaller resistors. Tend to just order 1%...</a:t>
            </a:r>
          </a:p>
          <a:p>
            <a:endParaRPr lang="en-CA" dirty="0"/>
          </a:p>
          <a:p>
            <a:r>
              <a:rPr lang="en-CA" dirty="0"/>
              <a:t>Don’t get too caught up on anything else for now.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67A6C-8FC6-60A6-5E2A-92E8E1924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694A2-C677-27E6-39D7-348B623EF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9641B-04C7-36DF-0489-3B266CE6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855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4490-E461-B6E0-2F13-94704110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Another simple milled PCB example: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511E18-BAE6-E819-9C3C-F19037344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650" y="1419224"/>
            <a:ext cx="4605184" cy="47656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F6A64-4CA8-7CF7-90D9-C1569C7CA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0260B-33C1-466A-B857-825FED0E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B5FB9-8ED0-7139-BE47-5A66D576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8021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CAA3-CBC2-F33D-F2A2-0DB3C50C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Typical Capacitor Search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913393-2BFB-B250-31FC-D981A8958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126" y="1400348"/>
            <a:ext cx="5323371" cy="22056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2C14E-D056-72BA-AC6A-7C8646E7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A67CD-B742-94F5-F666-083FA1F6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54B3B-FC74-5F66-760D-FBF455CA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110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4796B4-6D8A-B046-1891-30839C99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90" y="3692505"/>
            <a:ext cx="6563407" cy="2663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720E0-458C-DB6F-1565-90E81A184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805" y="3692505"/>
            <a:ext cx="3701709" cy="26638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1D55B3-BA44-CEE0-81BD-B7B478EBDDF1}"/>
              </a:ext>
            </a:extLst>
          </p:cNvPr>
          <p:cNvSpPr/>
          <p:nvPr/>
        </p:nvSpPr>
        <p:spPr>
          <a:xfrm>
            <a:off x="2633730" y="2273121"/>
            <a:ext cx="1558343" cy="373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68455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954E-A9B9-43E4-CACE-D14EB5D2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Capacitor Biasing Effect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014AF-EC50-3C9C-E9B0-478A741A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5B2D2-FFB0-BABF-846D-C914A5FC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A1E97-5EDC-57A7-3874-F3932984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111</a:t>
            </a:fld>
            <a:endParaRPr lang="en-CA"/>
          </a:p>
        </p:txBody>
      </p:sp>
      <p:pic>
        <p:nvPicPr>
          <p:cNvPr id="1026" name="Picture 2" descr="Biasing effect of an capacitors">
            <a:extLst>
              <a:ext uri="{FF2B5EF4-FFF2-40B4-BE49-F238E27FC236}">
                <a16:creationId xmlns:a16="http://schemas.microsoft.com/office/drawing/2014/main" id="{2EC07747-CD4A-AC28-2556-76DD3AC438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969" y="1355724"/>
            <a:ext cx="8762062" cy="493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8435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641A-41BE-1349-AF2D-415CBF13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C5DCC8-71C2-F78B-9566-297F76C9A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02" y="1600245"/>
            <a:ext cx="744379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600CD-E92E-6EB5-8B2D-A1577558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2EC31-0624-D0C8-2C3C-8757F182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160E5-406A-7C3D-FA71-48A59466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112</a:t>
            </a:fld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DF5713-F2F5-EC25-EE2C-60F9EA038CD2}"/>
              </a:ext>
            </a:extLst>
          </p:cNvPr>
          <p:cNvSpPr/>
          <p:nvPr/>
        </p:nvSpPr>
        <p:spPr>
          <a:xfrm>
            <a:off x="3457977" y="3219718"/>
            <a:ext cx="367048" cy="2768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B76E0E-2694-F1DB-ACD3-A1DDC801A0AB}"/>
              </a:ext>
            </a:extLst>
          </p:cNvPr>
          <p:cNvCxnSpPr/>
          <p:nvPr/>
        </p:nvCxnSpPr>
        <p:spPr>
          <a:xfrm flipV="1">
            <a:off x="3889420" y="2324637"/>
            <a:ext cx="5035639" cy="895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479D8A-6F6F-1FE5-982A-B038A047DB55}"/>
              </a:ext>
            </a:extLst>
          </p:cNvPr>
          <p:cNvSpPr txBox="1"/>
          <p:nvPr/>
        </p:nvSpPr>
        <p:spPr>
          <a:xfrm>
            <a:off x="8841347" y="2139971"/>
            <a:ext cx="303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Temperature Coefficient</a:t>
            </a:r>
          </a:p>
        </p:txBody>
      </p:sp>
    </p:spTree>
    <p:extLst>
      <p:ext uri="{BB962C8B-B14F-4D97-AF65-F5344CB8AC3E}">
        <p14:creationId xmlns:p14="http://schemas.microsoft.com/office/powerpoint/2010/main" val="11978989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5595-5EC1-6C0E-54CE-0E35850D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Capacitor Quick-Ref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441FB-B33E-A836-B153-D59837C14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589088"/>
            <a:ext cx="11442700" cy="4351338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Stick to ceramic caps unless you need higher values for e.g., filtering of input power.</a:t>
            </a:r>
          </a:p>
          <a:p>
            <a:pPr lvl="1"/>
            <a:r>
              <a:rPr lang="en-CA" dirty="0">
                <a:solidFill>
                  <a:srgbClr val="7030A0"/>
                </a:solidFill>
              </a:rPr>
              <a:t>WARNING: Some types, such as tantalum, </a:t>
            </a:r>
            <a:r>
              <a:rPr lang="en-CA" u="sng" dirty="0">
                <a:solidFill>
                  <a:srgbClr val="7030A0"/>
                </a:solidFill>
              </a:rPr>
              <a:t>are very sensitive</a:t>
            </a:r>
            <a:r>
              <a:rPr lang="en-CA" dirty="0">
                <a:solidFill>
                  <a:srgbClr val="7030A0"/>
                </a:solidFill>
              </a:rPr>
              <a:t> to reverse polarity and over-voltage.</a:t>
            </a:r>
          </a:p>
          <a:p>
            <a:pPr lvl="1"/>
            <a:r>
              <a:rPr lang="en-CA" dirty="0"/>
              <a:t>Don’t rate only based on expected voltage! Consider biasing for ceramic caps.</a:t>
            </a:r>
          </a:p>
          <a:p>
            <a:pPr lvl="1"/>
            <a:r>
              <a:rPr lang="en-CA" dirty="0"/>
              <a:t>BUT: If you set the voltage TOO high you will pay $$$ or need too large a package.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Capacitor tolerance is looser: ±10% is a good value.</a:t>
            </a:r>
          </a:p>
          <a:p>
            <a:pPr lvl="1"/>
            <a:r>
              <a:rPr lang="en-CA" dirty="0"/>
              <a:t>For higher values larger tolerance swings are reasonable.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r>
              <a:rPr lang="en-CA" dirty="0"/>
              <a:t>X7R/X5R is a good temp coefficient to start with, but often not too important.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For sensitive values (such as crystal capacitors) C0G or NP0 are more stable.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31352-AE25-B3DB-DB3C-8126137B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C6213-26FE-51DB-360F-6A1BD2EB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A2FF-B712-F987-60A8-F1C598F4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25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82AC-68A4-5B0C-DC9B-096D38C2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Typical LED Search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648B75-12FE-0BAD-13EF-B55ED8710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868" y="1445409"/>
            <a:ext cx="10515600" cy="32958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ED9C7-0B26-9BA3-A365-5213F1A8F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31023-4237-2962-59D7-A10ECA70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82FC0-0A52-CE45-847F-73DD4FD8C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114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9D7E1-20B0-AD39-CD2C-5DEE02E9EE60}"/>
              </a:ext>
            </a:extLst>
          </p:cNvPr>
          <p:cNvSpPr txBox="1"/>
          <p:nvPr/>
        </p:nvSpPr>
        <p:spPr>
          <a:xfrm>
            <a:off x="979868" y="5132231"/>
            <a:ext cx="1064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LED characteristics can vary a lot – maybe you don’t want SMD? Do you want a super-bright LED?</a:t>
            </a:r>
          </a:p>
        </p:txBody>
      </p:sp>
    </p:spTree>
    <p:extLst>
      <p:ext uri="{BB962C8B-B14F-4D97-AF65-F5344CB8AC3E}">
        <p14:creationId xmlns:p14="http://schemas.microsoft.com/office/powerpoint/2010/main" val="32531531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C0F86-13FD-F15A-3EFE-5A99C754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5ED0F-2F79-8D09-6B24-E0A57FBA7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7350"/>
          </a:xfrm>
        </p:spPr>
        <p:txBody>
          <a:bodyPr/>
          <a:lstStyle/>
          <a:p>
            <a:r>
              <a:rPr lang="en-CA" dirty="0"/>
              <a:t>Connectors can be tricky to search for. Let’s say I want some standard terminal headers: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97990B-8DF8-E092-A913-C76F3170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B7372-4833-5BAF-4220-0E666DC5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834B1-A706-88C5-782D-EF5B22F4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115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39967-98BA-D13A-C247-DF6B461D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94" y="2588613"/>
            <a:ext cx="7823915" cy="37677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3E65D8-0F05-C2A5-9FFF-657C4658B2F8}"/>
              </a:ext>
            </a:extLst>
          </p:cNvPr>
          <p:cNvSpPr/>
          <p:nvPr/>
        </p:nvSpPr>
        <p:spPr>
          <a:xfrm>
            <a:off x="4140558" y="3889420"/>
            <a:ext cx="1416676" cy="508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96228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9B38F-3E5A-07DC-D300-9DE2D1882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27C5-BA00-77EA-70A4-0767FEAA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Connectors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DFBC5-E702-EF6F-C021-D2E7D27B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B169B-152F-472F-DDBF-2135EEE5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4587D-F90D-0D79-0ADA-6C499F7D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116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3A0817-BFA7-4E68-49B9-3A0FE3AA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1" y="1690688"/>
            <a:ext cx="9371527" cy="116245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CFC200-B09B-B8C4-F09F-E213FC5D9F1C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777285" y="2221606"/>
            <a:ext cx="3640427" cy="18713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3F88BE-0323-613D-4980-A93F082D6923}"/>
              </a:ext>
            </a:extLst>
          </p:cNvPr>
          <p:cNvSpPr txBox="1"/>
          <p:nvPr/>
        </p:nvSpPr>
        <p:spPr>
          <a:xfrm>
            <a:off x="5417712" y="3908292"/>
            <a:ext cx="3361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Always check “In Stock” first!</a:t>
            </a:r>
          </a:p>
        </p:txBody>
      </p:sp>
    </p:spTree>
    <p:extLst>
      <p:ext uri="{BB962C8B-B14F-4D97-AF65-F5344CB8AC3E}">
        <p14:creationId xmlns:p14="http://schemas.microsoft.com/office/powerpoint/2010/main" val="27295286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2893-8633-2672-BDBF-8BCC0FA0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 Clues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45F0B1-BFAE-366C-2934-0AA87C188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78" y="2295710"/>
            <a:ext cx="10515600" cy="3225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BD840-6C52-323C-B3CC-BD1FD8B1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786B0-3894-0A4B-5C24-FB103E4D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8171B-3CDC-FC07-690C-661218F5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117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02763-B693-6308-53AB-A5749CC925A0}"/>
              </a:ext>
            </a:extLst>
          </p:cNvPr>
          <p:cNvSpPr txBox="1"/>
          <p:nvPr/>
        </p:nvSpPr>
        <p:spPr>
          <a:xfrm>
            <a:off x="838200" y="1506022"/>
            <a:ext cx="988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Look at photos – for example if I want normal unshrouded connectors, I can see this one is right: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33B137-D07F-7964-E5D3-6306B5D29042}"/>
              </a:ext>
            </a:extLst>
          </p:cNvPr>
          <p:cNvCxnSpPr/>
          <p:nvPr/>
        </p:nvCxnSpPr>
        <p:spPr>
          <a:xfrm>
            <a:off x="991673" y="1875354"/>
            <a:ext cx="225381" cy="2097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A4A9F1-6874-B6E5-A98B-6B5257049EBD}"/>
              </a:ext>
            </a:extLst>
          </p:cNvPr>
          <p:cNvCxnSpPr>
            <a:cxnSpLocks/>
          </p:cNvCxnSpPr>
          <p:nvPr/>
        </p:nvCxnSpPr>
        <p:spPr>
          <a:xfrm flipV="1">
            <a:off x="8467859" y="4028941"/>
            <a:ext cx="281190" cy="16892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737DC7-5AC1-4A4D-25E7-D15AE036A11E}"/>
              </a:ext>
            </a:extLst>
          </p:cNvPr>
          <p:cNvSpPr txBox="1"/>
          <p:nvPr/>
        </p:nvSpPr>
        <p:spPr>
          <a:xfrm>
            <a:off x="7006107" y="5795493"/>
            <a:ext cx="426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know to search “Unshrouded” now…</a:t>
            </a:r>
          </a:p>
        </p:txBody>
      </p:sp>
    </p:spTree>
    <p:extLst>
      <p:ext uri="{BB962C8B-B14F-4D97-AF65-F5344CB8AC3E}">
        <p14:creationId xmlns:p14="http://schemas.microsoft.com/office/powerpoint/2010/main" val="30781913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EC731-F620-842B-2373-B922CEB21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675ACB0-CE4B-B37F-D1CA-7B71736A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842" y="1398939"/>
            <a:ext cx="3620005" cy="4182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FDC62-B702-6A11-C11E-D4AAAEB2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 Clues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5B63F-7CCF-FA5A-A0D5-E0FD7C80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E8CE8-C0BA-7F62-9A0A-F5C2AA42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83DA7-B02C-E679-3E3A-D0EB569B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118</a:t>
            </a:fld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4B8727-4CC0-DE42-5947-DDD1B9DBDECD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5168348" y="1860604"/>
            <a:ext cx="2610901" cy="1828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D8A1A4-4FB1-3E1B-F695-3220FB19EE0E}"/>
              </a:ext>
            </a:extLst>
          </p:cNvPr>
          <p:cNvSpPr txBox="1"/>
          <p:nvPr/>
        </p:nvSpPr>
        <p:spPr>
          <a:xfrm>
            <a:off x="7779249" y="1398939"/>
            <a:ext cx="3361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 can now select “Unshrouded” and hit “Apply All” to filter results again.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69CE20-AA42-8A7D-ACAF-2542B30094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768" y="2530246"/>
            <a:ext cx="3740031" cy="312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888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0EEA-0F27-982F-A38F-22F3550B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Selecting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C587-75E2-6E8C-0571-3CB634DB6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Selecting parts requires careful consideration of everything we need.</a:t>
            </a:r>
          </a:p>
          <a:p>
            <a:endParaRPr lang="en-CA" dirty="0"/>
          </a:p>
          <a:p>
            <a:r>
              <a:rPr lang="en-CA" dirty="0"/>
              <a:t>Can be overwhelming at first! Take some time to look through. Use existing designs if you can find them as reference too.</a:t>
            </a:r>
          </a:p>
          <a:p>
            <a:endParaRPr lang="en-CA" dirty="0"/>
          </a:p>
          <a:p>
            <a:r>
              <a:rPr lang="en-CA" dirty="0"/>
              <a:t>Let’s assume we finished that…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2683C-142B-B0AA-B9A9-79375A9D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7C1F8-3EDE-8DAE-E7B8-43957DBC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DBA7E-08CA-D885-3A9A-CEB8759F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6798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6D210-F53B-A22C-DCF2-19EB3C46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Golden Rule of PCB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E7AC8-45F1-3FAA-8417-250FBA5F7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6149"/>
            <a:ext cx="10515600" cy="39608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CA" sz="4800" i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CA" sz="4800" i="1" dirty="0">
                <a:solidFill>
                  <a:srgbClr val="0070C0"/>
                </a:solidFill>
              </a:rPr>
              <a:t>Design your board for </a:t>
            </a:r>
            <a:r>
              <a:rPr lang="en-CA" sz="4800" b="1" i="1" u="sng" dirty="0">
                <a:solidFill>
                  <a:srgbClr val="0070C0"/>
                </a:solidFill>
              </a:rPr>
              <a:t>how you plan on getting it made and built.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4F7B7-CF18-74CF-03C4-1A1270986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4ED7D-097E-D6B5-9B17-05A337E2D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0F8C4-5EAA-7160-1A2D-0693B98D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84704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F1B8-B391-47B7-391A-D25A84A0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Syncing to PCB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65E0A2-1D29-F87A-3FFF-591AEAEB6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764" y="1793826"/>
            <a:ext cx="4382112" cy="126700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F7683-7CA1-59F0-2C11-EB2060747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D8192-9BC6-C56C-2419-4975CE14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240DD-8440-0330-4752-42EAB77B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120</a:t>
            </a:fld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7FEDE7-3D56-E36B-0CB7-2B40CD548D12}"/>
              </a:ext>
            </a:extLst>
          </p:cNvPr>
          <p:cNvCxnSpPr/>
          <p:nvPr/>
        </p:nvCxnSpPr>
        <p:spPr>
          <a:xfrm flipH="1">
            <a:off x="4354643" y="1793826"/>
            <a:ext cx="2683239" cy="37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73BBEA6-1584-F0FD-DD01-3B1E100B4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981" y="2750695"/>
            <a:ext cx="4561910" cy="318520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1C28EF-D17C-0388-D3BF-E249DC2856D6}"/>
              </a:ext>
            </a:extLst>
          </p:cNvPr>
          <p:cNvCxnSpPr>
            <a:cxnSpLocks/>
          </p:cNvCxnSpPr>
          <p:nvPr/>
        </p:nvCxnSpPr>
        <p:spPr>
          <a:xfrm flipH="1">
            <a:off x="4354643" y="4120835"/>
            <a:ext cx="3650105" cy="61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A9F591-B05A-317D-BAA9-8EEF98E58E6E}"/>
              </a:ext>
            </a:extLst>
          </p:cNvPr>
          <p:cNvSpPr txBox="1"/>
          <p:nvPr/>
        </p:nvSpPr>
        <p:spPr>
          <a:xfrm>
            <a:off x="7097843" y="1551846"/>
            <a:ext cx="350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Hit this…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BBA21-C3A6-BA90-C1FD-883BFC72BB13}"/>
              </a:ext>
            </a:extLst>
          </p:cNvPr>
          <p:cNvSpPr txBox="1"/>
          <p:nvPr/>
        </p:nvSpPr>
        <p:spPr>
          <a:xfrm>
            <a:off x="8017886" y="3785868"/>
            <a:ext cx="3500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Read warnings or errors – might happen if you have the wrong footprint!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9B1C2D-A69E-3B54-E50F-C89A8018A4BA}"/>
              </a:ext>
            </a:extLst>
          </p:cNvPr>
          <p:cNvSpPr txBox="1"/>
          <p:nvPr/>
        </p:nvSpPr>
        <p:spPr>
          <a:xfrm>
            <a:off x="8610600" y="5348108"/>
            <a:ext cx="350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Hit this now.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DC7A0-B674-3D7B-293D-DB4ED250D0A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523220" y="5532774"/>
            <a:ext cx="2087380" cy="266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1018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30BC8-0C5C-0A8E-937F-CFB63AB3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Placing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D04D4-464B-D87F-9300-280DFCB14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7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Click &amp; drag parts (watch you get the </a:t>
            </a:r>
            <a:r>
              <a:rPr lang="en-CA" i="1" dirty="0"/>
              <a:t>part</a:t>
            </a:r>
            <a:r>
              <a:rPr lang="en-CA" dirty="0"/>
              <a:t> and not the text).</a:t>
            </a:r>
          </a:p>
          <a:p>
            <a:pPr marL="0" indent="0">
              <a:buNone/>
            </a:pPr>
            <a:r>
              <a:rPr lang="en-CA" dirty="0"/>
              <a:t>Hit ‘r’ to rotate while holding down button.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27079-9EE8-4FA8-A25E-06214A67B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758A9-8C0E-278D-DBFE-A61EAD9B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4259A-B216-7158-16BA-0197FB9C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121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34DFA-2245-AB33-6E5A-3A2303890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56" y="2964955"/>
            <a:ext cx="5525271" cy="2981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F0328E-AB9F-A679-195D-B9558B9D9DCD}"/>
              </a:ext>
            </a:extLst>
          </p:cNvPr>
          <p:cNvSpPr txBox="1"/>
          <p:nvPr/>
        </p:nvSpPr>
        <p:spPr>
          <a:xfrm>
            <a:off x="1939977" y="5326428"/>
            <a:ext cx="328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Ratsnest</a:t>
            </a:r>
            <a:endParaRPr lang="en-CA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7673C8-61AE-0BC2-4C48-078B3967AFC3}"/>
              </a:ext>
            </a:extLst>
          </p:cNvPr>
          <p:cNvCxnSpPr/>
          <p:nvPr/>
        </p:nvCxnSpPr>
        <p:spPr>
          <a:xfrm flipV="1">
            <a:off x="3080479" y="4721902"/>
            <a:ext cx="3492708" cy="789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619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A99C-CA09-1B4C-2AC8-A106A37C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Placing Effort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96B46-EDDA-8AAE-F297-994F37BB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Time spent improving placement will make your routing much easier.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This can take some time to develop, since you need some experience routing to understand what makes sense.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CEB81-45F4-DB1A-2542-3ED2BF03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2063F-2EB4-835F-1EA9-CA5F3532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747B1-066C-FF08-AF0C-B17C039C4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19541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9A78-135D-442F-321A-B4C3B118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Setting up Widths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0FA3B3-BC86-DD5F-F89E-A7363842E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529" y="2617966"/>
            <a:ext cx="5182323" cy="20576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713A9-93AA-75EA-B4A1-DA842D3D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3BAB13-BB70-90EA-CE26-E924C2EBB107}"/>
              </a:ext>
            </a:extLst>
          </p:cNvPr>
          <p:cNvSpPr/>
          <p:nvPr/>
        </p:nvSpPr>
        <p:spPr>
          <a:xfrm>
            <a:off x="552248" y="4031087"/>
            <a:ext cx="2717442" cy="367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99FFA-D094-7DA4-F632-9A0FC647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34" y="1800782"/>
            <a:ext cx="5833483" cy="3628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D878C5F-6B47-8D87-F67D-F7D03677B919}"/>
              </a:ext>
            </a:extLst>
          </p:cNvPr>
          <p:cNvSpPr/>
          <p:nvPr/>
        </p:nvSpPr>
        <p:spPr>
          <a:xfrm>
            <a:off x="7347397" y="4932608"/>
            <a:ext cx="270457" cy="2962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6E1431-F5FC-53E1-CCCD-013977EC4BB2}"/>
              </a:ext>
            </a:extLst>
          </p:cNvPr>
          <p:cNvCxnSpPr>
            <a:endCxn id="10" idx="1"/>
          </p:cNvCxnSpPr>
          <p:nvPr/>
        </p:nvCxnSpPr>
        <p:spPr>
          <a:xfrm>
            <a:off x="3269690" y="4282225"/>
            <a:ext cx="4077707" cy="798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379FF41-4491-0249-C61F-E754B97C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B642FC7-51CE-CACA-34AA-7264E854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45951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98102-AE59-4FF3-B350-7AAFA070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B9794-016F-3541-E185-814C0D210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996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Press “x” to start routing. Click on a point and you see the </a:t>
            </a:r>
            <a:r>
              <a:rPr lang="en-CA" dirty="0" err="1"/>
              <a:t>ratsnest</a:t>
            </a:r>
            <a:r>
              <a:rPr lang="en-CA" dirty="0"/>
              <a:t> follow you: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C9AC2-D6FC-C9C9-D455-E79EFDC7E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A142B-A258-C5B9-3EE5-92A9B4C2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A0A3E-36FF-99DE-D123-B7FA6047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124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D6EEC-D308-DF95-0E83-D445701E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32" y="2623278"/>
            <a:ext cx="5099400" cy="3537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82DD6C-01CC-4F6F-0616-F1D7AD90CDA1}"/>
              </a:ext>
            </a:extLst>
          </p:cNvPr>
          <p:cNvSpPr txBox="1"/>
          <p:nvPr/>
        </p:nvSpPr>
        <p:spPr>
          <a:xfrm>
            <a:off x="7202774" y="2915587"/>
            <a:ext cx="4151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Press </a:t>
            </a:r>
            <a:r>
              <a:rPr lang="en-CA" i="1" dirty="0"/>
              <a:t>w</a:t>
            </a:r>
            <a:r>
              <a:rPr lang="en-CA" dirty="0"/>
              <a:t> key to switch between defined trace widths (Shift-W goes backwards).</a:t>
            </a:r>
          </a:p>
        </p:txBody>
      </p:sp>
    </p:spTree>
    <p:extLst>
      <p:ext uri="{BB962C8B-B14F-4D97-AF65-F5344CB8AC3E}">
        <p14:creationId xmlns:p14="http://schemas.microsoft.com/office/powerpoint/2010/main" val="2896212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AF20-E248-F00A-D0BD-5FB1744E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Online DRC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B5C206-D151-E4A4-C2BE-C9B47CAB9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842" y="1961941"/>
            <a:ext cx="7315200" cy="293411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A6B0E-26CE-EA23-3144-CD9D93074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C9709-2F6E-F7FF-7E68-63277308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F6D80-04ED-7636-3B18-2232D6B6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125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87010-35EA-E245-4FDE-BDD8A4692E3B}"/>
              </a:ext>
            </a:extLst>
          </p:cNvPr>
          <p:cNvSpPr txBox="1"/>
          <p:nvPr/>
        </p:nvSpPr>
        <p:spPr>
          <a:xfrm>
            <a:off x="8491928" y="1690688"/>
            <a:ext cx="30792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Online </a:t>
            </a:r>
            <a:r>
              <a:rPr lang="en-CA" i="1" dirty="0"/>
              <a:t>Design Rule Check</a:t>
            </a:r>
            <a:r>
              <a:rPr lang="en-CA" dirty="0"/>
              <a:t> enabled by default.</a:t>
            </a:r>
          </a:p>
          <a:p>
            <a:endParaRPr lang="en-CA" dirty="0"/>
          </a:p>
          <a:p>
            <a:r>
              <a:rPr lang="en-CA" dirty="0"/>
              <a:t>Prevents you from doing illegal things like routing trace too close for your design rules.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In this example I cannot drag it through here.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D8804B-14F3-0C61-F4F3-F5B504BF4652}"/>
              </a:ext>
            </a:extLst>
          </p:cNvPr>
          <p:cNvCxnSpPr/>
          <p:nvPr/>
        </p:nvCxnSpPr>
        <p:spPr>
          <a:xfrm flipH="1" flipV="1">
            <a:off x="3904938" y="3230380"/>
            <a:ext cx="4586990" cy="1139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4463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4675-B6E4-DAD1-9C70-B7917D80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Switching Sides (Via)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406E52-9B46-DB03-A5F2-A5D451916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353" y="1997986"/>
            <a:ext cx="9651870" cy="408559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C4F25-ABA8-42D7-BDEB-68C678B5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E9772-CB4F-F26D-7180-F56489CF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B454C-8375-39C5-923A-A9CCD40D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126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2C790-7A4C-DF7F-372E-BCF5288AC259}"/>
              </a:ext>
            </a:extLst>
          </p:cNvPr>
          <p:cNvSpPr txBox="1"/>
          <p:nvPr/>
        </p:nvSpPr>
        <p:spPr>
          <a:xfrm>
            <a:off x="7225259" y="1198006"/>
            <a:ext cx="336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Press ‘v’ button to place via. Switches sides automatically!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F39429-E6A3-661F-EA87-A2608B98841E}"/>
              </a:ext>
            </a:extLst>
          </p:cNvPr>
          <p:cNvCxnSpPr>
            <a:stCxn id="9" idx="1"/>
          </p:cNvCxnSpPr>
          <p:nvPr/>
        </p:nvCxnSpPr>
        <p:spPr>
          <a:xfrm flipH="1">
            <a:off x="2818151" y="1521172"/>
            <a:ext cx="4407108" cy="2323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2688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DF6A-299C-C522-5ECF-334B5871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Autorouter</a:t>
            </a:r>
            <a:r>
              <a:rPr lang="en-CA" dirty="0"/>
              <a:t>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73753-7D8C-79FF-B5CD-5C82BDFD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err="1"/>
              <a:t>Autorouter</a:t>
            </a:r>
            <a:r>
              <a:rPr lang="en-CA" dirty="0"/>
              <a:t> sounds like it could be magic!</a:t>
            </a:r>
          </a:p>
          <a:p>
            <a:endParaRPr lang="en-CA" dirty="0"/>
          </a:p>
          <a:p>
            <a:r>
              <a:rPr lang="en-CA" dirty="0"/>
              <a:t>Despite many peoples negativity they </a:t>
            </a:r>
            <a:r>
              <a:rPr lang="en-CA" i="1" dirty="0"/>
              <a:t>can</a:t>
            </a:r>
            <a:r>
              <a:rPr lang="en-CA" dirty="0"/>
              <a:t> work, but they require a </a:t>
            </a:r>
            <a:r>
              <a:rPr lang="en-CA" i="1" dirty="0"/>
              <a:t>lot of effort defining what you want them to do</a:t>
            </a:r>
            <a:r>
              <a:rPr lang="en-CA" dirty="0"/>
              <a:t>. In many circumstances not worthwhile.</a:t>
            </a:r>
          </a:p>
          <a:p>
            <a:pPr lvl="1"/>
            <a:r>
              <a:rPr lang="en-CA" dirty="0"/>
              <a:t>E.g., you </a:t>
            </a:r>
            <a:r>
              <a:rPr lang="en-CA" i="1" dirty="0"/>
              <a:t>inherently</a:t>
            </a:r>
            <a:r>
              <a:rPr lang="en-CA" dirty="0"/>
              <a:t> know which traces are high current or sensitive. </a:t>
            </a:r>
            <a:r>
              <a:rPr lang="en-CA" dirty="0" err="1"/>
              <a:t>AutoRouter</a:t>
            </a:r>
            <a:r>
              <a:rPr lang="en-CA" dirty="0"/>
              <a:t> has no idea, you need to make a class, define the trace widths, etc.</a:t>
            </a:r>
          </a:p>
          <a:p>
            <a:pPr lvl="1"/>
            <a:endParaRPr lang="en-CA" dirty="0"/>
          </a:p>
          <a:p>
            <a:r>
              <a:rPr lang="en-CA" dirty="0"/>
              <a:t>I’ve used them on some boards for tests, rarely pleased with results.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076AD-5720-554E-50F6-9E60D568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7E808-A2BF-F3C5-2CED-4CCEDFBD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EC7E7-5001-32F5-9557-A5C46EE8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33205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C655-0D97-96FD-2B7F-29BA9592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Check Mechanical Size &amp; Add Mounting 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12F9-4F51-E38D-7A05-2F2DF974F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9686"/>
          </a:xfrm>
        </p:spPr>
        <p:txBody>
          <a:bodyPr/>
          <a:lstStyle/>
          <a:p>
            <a:r>
              <a:rPr lang="en-CA" dirty="0"/>
              <a:t>Think about how you will </a:t>
            </a:r>
            <a:r>
              <a:rPr lang="en-CA" u="sng" dirty="0"/>
              <a:t>mount</a:t>
            </a:r>
            <a:r>
              <a:rPr lang="en-CA" dirty="0"/>
              <a:t> this:</a:t>
            </a:r>
          </a:p>
          <a:p>
            <a:pPr lvl="1"/>
            <a:r>
              <a:rPr lang="en-CA" dirty="0"/>
              <a:t>If fitting in breadboard, mount headers on 0.1” grid space</a:t>
            </a:r>
          </a:p>
          <a:p>
            <a:pPr lvl="1"/>
            <a:r>
              <a:rPr lang="en-CA" dirty="0"/>
              <a:t>If bolting to something, make a convenient mounting hole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C797D-ABDC-D178-18CA-0FC8CA317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8CA35-35C1-9AFE-24F7-FEFE6DB62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B62AA-3056-3251-098E-F9A7E1F1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128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025C0-736F-F8FA-CF18-625BB92B8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09" y="3237957"/>
            <a:ext cx="6092252" cy="2735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4D4F4-B9B3-8C8F-1773-68FEEEACADB8}"/>
              </a:ext>
            </a:extLst>
          </p:cNvPr>
          <p:cNvSpPr txBox="1"/>
          <p:nvPr/>
        </p:nvSpPr>
        <p:spPr>
          <a:xfrm>
            <a:off x="7210270" y="3237957"/>
            <a:ext cx="42047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HINT: Add a “Mounting Hole” part on schematic and assign it a “Mounting Hole” footprint.</a:t>
            </a:r>
          </a:p>
          <a:p>
            <a:endParaRPr lang="en-CA" i="1" dirty="0"/>
          </a:p>
          <a:p>
            <a:r>
              <a:rPr lang="en-CA" i="1" dirty="0"/>
              <a:t>This will ensure it stays around and isn’t forgotten!</a:t>
            </a:r>
          </a:p>
          <a:p>
            <a:endParaRPr lang="en-CA" i="1" dirty="0"/>
          </a:p>
          <a:p>
            <a:r>
              <a:rPr lang="en-CA" i="1" dirty="0"/>
              <a:t>For mechanical strength some hole patterns have additional small vias within them.</a:t>
            </a:r>
          </a:p>
        </p:txBody>
      </p:sp>
    </p:spTree>
    <p:extLst>
      <p:ext uri="{BB962C8B-B14F-4D97-AF65-F5344CB8AC3E}">
        <p14:creationId xmlns:p14="http://schemas.microsoft.com/office/powerpoint/2010/main" val="15084126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3596-4D38-FC1E-660B-306B82CC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Pretty Up Silkscreen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CB78CEE-77C6-73C0-21EE-2B4FE84A5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009" y="2690709"/>
            <a:ext cx="4258269" cy="14765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422B4-56A3-D84A-1E91-589D83EF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557E7-103B-489A-C730-96F1798C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30653-A61B-6FFF-29FE-AA9B978E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129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D9C0D8-779B-78F0-DF54-4418722A6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73" y="1449908"/>
            <a:ext cx="6449325" cy="44678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30D22A-8BE8-0AD1-FE22-848C1FACE49A}"/>
              </a:ext>
            </a:extLst>
          </p:cNvPr>
          <p:cNvSpPr/>
          <p:nvPr/>
        </p:nvSpPr>
        <p:spPr>
          <a:xfrm>
            <a:off x="5171607" y="3740046"/>
            <a:ext cx="3874957" cy="427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46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DE004-6BBE-2E1D-DAE9-9B05AE92A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6BF2-C460-2819-2A07-1574B37D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PCBs 101: PTH (Plated Through Holes)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796CA7-BDDA-5FDC-2DE8-03273738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3F36D-34FC-33A1-F8BE-281841C6154D}"/>
              </a:ext>
            </a:extLst>
          </p:cNvPr>
          <p:cNvSpPr txBox="1"/>
          <p:nvPr/>
        </p:nvSpPr>
        <p:spPr>
          <a:xfrm>
            <a:off x="1603546" y="5051725"/>
            <a:ext cx="9512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dirty="0"/>
              <a:t>https://www.altium.com/documentation/altium-nexus/understanding-printed-circuit-board-makeup?version=4#single-sided-board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10223-9C69-96D8-073C-996EA537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29" y="1909250"/>
            <a:ext cx="9512941" cy="30395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4EEB4E-122C-1DF6-CF92-70FA650E9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79BD3-CC5F-105B-F579-86339B13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95800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AA44A-3E49-AABA-887D-DB170B419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C5A77-A349-570E-1B13-484BAFF9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Pretty Up Silkscreen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992ED-0F5C-361C-1858-A0E2C527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D488E-2166-4735-7A49-40B037E6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54CC8-F468-BD12-52A9-B2247C2E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130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0CAAAF-4A0B-329B-14AE-50536B4AB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617" y="1897796"/>
            <a:ext cx="5815566" cy="38434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E3C493-CE30-68B1-CFE1-6642272D8DB2}"/>
              </a:ext>
            </a:extLst>
          </p:cNvPr>
          <p:cNvCxnSpPr>
            <a:cxnSpLocks/>
          </p:cNvCxnSpPr>
          <p:nvPr/>
        </p:nvCxnSpPr>
        <p:spPr>
          <a:xfrm flipH="1">
            <a:off x="1581462" y="2128332"/>
            <a:ext cx="5981076" cy="1394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68DDF6-D1D5-C84A-7E2F-B6D319CB1F53}"/>
              </a:ext>
            </a:extLst>
          </p:cNvPr>
          <p:cNvCxnSpPr>
            <a:cxnSpLocks/>
          </p:cNvCxnSpPr>
          <p:nvPr/>
        </p:nvCxnSpPr>
        <p:spPr>
          <a:xfrm flipH="1">
            <a:off x="4402111" y="4467069"/>
            <a:ext cx="3400269" cy="479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4A807C-5942-154F-7A46-E8E715C3C3B3}"/>
              </a:ext>
            </a:extLst>
          </p:cNvPr>
          <p:cNvSpPr txBox="1"/>
          <p:nvPr/>
        </p:nvSpPr>
        <p:spPr>
          <a:xfrm>
            <a:off x="7598764" y="1674262"/>
            <a:ext cx="3895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Move the reference designators so it doesn’t overlap the other component pads.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C3C96-1F4D-3BAA-19DC-A61D96CFA6CE}"/>
              </a:ext>
            </a:extLst>
          </p:cNvPr>
          <p:cNvSpPr txBox="1"/>
          <p:nvPr/>
        </p:nvSpPr>
        <p:spPr>
          <a:xfrm>
            <a:off x="7908561" y="4023152"/>
            <a:ext cx="3895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Values are for our ref &amp; won’t get printed on silkscreen. We can turn this layer off if it starts to look too messy.</a:t>
            </a:r>
          </a:p>
        </p:txBody>
      </p:sp>
    </p:spTree>
    <p:extLst>
      <p:ext uri="{BB962C8B-B14F-4D97-AF65-F5344CB8AC3E}">
        <p14:creationId xmlns:p14="http://schemas.microsoft.com/office/powerpoint/2010/main" val="21221768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A1695-736A-AD45-53E0-76B30F83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D7D902-51E2-6B20-1DBC-9F04F2411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44" y="2023670"/>
            <a:ext cx="6535911" cy="3507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62B801-AB96-D044-2449-55DBD65B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Pretty Up Silkscreen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C6C5B-E820-CDE2-1877-AB0E5B65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3E422-0944-381C-E257-0A977016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3D39A-BF9B-200E-DD77-367CC9D9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131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A17E93-2B51-2178-313C-F1B04B08F561}"/>
              </a:ext>
            </a:extLst>
          </p:cNvPr>
          <p:cNvSpPr/>
          <p:nvPr/>
        </p:nvSpPr>
        <p:spPr>
          <a:xfrm>
            <a:off x="494675" y="2023670"/>
            <a:ext cx="2166079" cy="9518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63EDFD-A8BC-1BF3-1EC9-B8977EAD1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367" y="1849398"/>
            <a:ext cx="5493388" cy="38562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DC497B-6ABE-0EBB-EA1D-8AE84298A270}"/>
              </a:ext>
            </a:extLst>
          </p:cNvPr>
          <p:cNvSpPr txBox="1"/>
          <p:nvPr/>
        </p:nvSpPr>
        <p:spPr>
          <a:xfrm>
            <a:off x="2525842" y="5801814"/>
            <a:ext cx="772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Press Alt-3 (or view 3D viewer) to check what it will look like.</a:t>
            </a:r>
          </a:p>
        </p:txBody>
      </p:sp>
    </p:spTree>
    <p:extLst>
      <p:ext uri="{BB962C8B-B14F-4D97-AF65-F5344CB8AC3E}">
        <p14:creationId xmlns:p14="http://schemas.microsoft.com/office/powerpoint/2010/main" val="37368609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F069-1E59-5227-08E8-15A25DB6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A2F6-33F3-5A58-A159-53EFF723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Add a closed outline on the </a:t>
            </a:r>
            <a:r>
              <a:rPr lang="en-CA" dirty="0" err="1"/>
              <a:t>EdgeCuts</a:t>
            </a:r>
            <a:r>
              <a:rPr lang="en-CA" dirty="0"/>
              <a:t>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B940D-F129-6223-2C50-3034FB85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0F98B-B00A-EDE7-05CF-6166736C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12E6E-43A8-A75E-CF2B-983170F1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132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96C13-66C6-4761-4CCC-C2713DC8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047" y="2517757"/>
            <a:ext cx="2410161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103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A80-87F3-72AE-948F-597F2275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Ground Pours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5095-E1FD-57E7-3215-2D0E13EE8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Consider adding ground pours.</a:t>
            </a:r>
          </a:p>
          <a:p>
            <a:r>
              <a:rPr lang="en-CA" dirty="0"/>
              <a:t>Make sure you have some vias to GND they will connect to!</a:t>
            </a:r>
          </a:p>
          <a:p>
            <a:r>
              <a:rPr lang="en-CA" dirty="0"/>
              <a:t>…we’re going beyond the time limit here, see many of the other great tutorials…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F7714-C127-B31F-81EE-31C2CB94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CBD63-DDCE-D8C1-681F-97F306E93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1D670-7C04-83C3-673B-8B57CD15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2521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C68D-5FF2-B7B5-E698-16E662D7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DRC Checks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EFD2F4-E127-1E73-CFC1-C70FEDF88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34" y="1625020"/>
            <a:ext cx="4887481" cy="23050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2EDD9-6C40-A554-2E2B-930DABDB5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D2271-0B9A-3044-1830-3162FE27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AC174-0CC7-3883-6CAC-2E9E8370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134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B6BA6E-EFE6-6BC9-F3F9-3D794042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479" y="1519699"/>
            <a:ext cx="5675027" cy="440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77BC55-4738-A16E-9982-9190CA2079AB}"/>
              </a:ext>
            </a:extLst>
          </p:cNvPr>
          <p:cNvCxnSpPr/>
          <p:nvPr/>
        </p:nvCxnSpPr>
        <p:spPr>
          <a:xfrm>
            <a:off x="3455233" y="3155430"/>
            <a:ext cx="6385810" cy="2653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83B62B-80CF-F4C2-3BC1-D586873FA641}"/>
              </a:ext>
            </a:extLst>
          </p:cNvPr>
          <p:cNvCxnSpPr>
            <a:cxnSpLocks/>
          </p:cNvCxnSpPr>
          <p:nvPr/>
        </p:nvCxnSpPr>
        <p:spPr>
          <a:xfrm flipH="1" flipV="1">
            <a:off x="9069049" y="3102964"/>
            <a:ext cx="1056807" cy="2529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1291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CD9E-1983-BFED-862A-AE70AB56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Exporting Files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943C2-D425-0B93-91A5-E51EFB173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385" y="1690688"/>
            <a:ext cx="5944430" cy="39915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223BE-B647-7F0C-4AFD-CA671151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000A4-7D52-FD29-2972-4E6C64F17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17486-7EB5-C096-4107-248866CC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135</a:t>
            </a:fld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22929A-E53A-9461-A4AD-6AAB69D5FB77}"/>
              </a:ext>
            </a:extLst>
          </p:cNvPr>
          <p:cNvSpPr/>
          <p:nvPr/>
        </p:nvSpPr>
        <p:spPr>
          <a:xfrm>
            <a:off x="838200" y="4646951"/>
            <a:ext cx="6604416" cy="449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79138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0FF0-4DC0-AF6B-6B14-31CF0307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Exporting Files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0D1B51-02B8-BDEC-A1DC-A4D169FF2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42" y="1690688"/>
            <a:ext cx="6687253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561A8-F633-1B16-34E8-7AAB8B3D7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F93A2-4B22-9BE4-870A-009EE459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48723-870E-AF86-D919-037338EEF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136</a:t>
            </a:fld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330D04-0355-DE25-DBDA-DDC1C6DD4A4C}"/>
              </a:ext>
            </a:extLst>
          </p:cNvPr>
          <p:cNvSpPr/>
          <p:nvPr/>
        </p:nvSpPr>
        <p:spPr>
          <a:xfrm>
            <a:off x="3377784" y="1948721"/>
            <a:ext cx="4447082" cy="281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3732E4-C793-8A5B-A653-B68715A1EE6D}"/>
              </a:ext>
            </a:extLst>
          </p:cNvPr>
          <p:cNvCxnSpPr>
            <a:cxnSpLocks/>
          </p:cNvCxnSpPr>
          <p:nvPr/>
        </p:nvCxnSpPr>
        <p:spPr>
          <a:xfrm flipH="1">
            <a:off x="7322695" y="1667733"/>
            <a:ext cx="1287905" cy="378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60E9A5-B942-CBD4-DB4F-5997EA2024FC}"/>
              </a:ext>
            </a:extLst>
          </p:cNvPr>
          <p:cNvCxnSpPr>
            <a:cxnSpLocks/>
          </p:cNvCxnSpPr>
          <p:nvPr/>
        </p:nvCxnSpPr>
        <p:spPr>
          <a:xfrm flipH="1">
            <a:off x="6185941" y="4628137"/>
            <a:ext cx="2350957" cy="1138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4DFC93-E0F2-29A7-CC04-EA03DB0DDD3B}"/>
              </a:ext>
            </a:extLst>
          </p:cNvPr>
          <p:cNvCxnSpPr>
            <a:cxnSpLocks/>
          </p:cNvCxnSpPr>
          <p:nvPr/>
        </p:nvCxnSpPr>
        <p:spPr>
          <a:xfrm flipH="1" flipV="1">
            <a:off x="7854221" y="5904121"/>
            <a:ext cx="622716" cy="137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FF8646-6EED-749B-84D9-6E825F292B05}"/>
              </a:ext>
            </a:extLst>
          </p:cNvPr>
          <p:cNvSpPr txBox="1"/>
          <p:nvPr/>
        </p:nvSpPr>
        <p:spPr>
          <a:xfrm>
            <a:off x="8664315" y="1416570"/>
            <a:ext cx="3281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 Put a folder here such as “</a:t>
            </a:r>
            <a:r>
              <a:rPr lang="en-CA" dirty="0" err="1"/>
              <a:t>gerber_outputs</a:t>
            </a:r>
            <a:r>
              <a:rPr lang="en-CA" dirty="0"/>
              <a:t>”</a:t>
            </a:r>
          </a:p>
          <a:p>
            <a:endParaRPr lang="en-CA" dirty="0"/>
          </a:p>
          <a:p>
            <a:r>
              <a:rPr lang="en-CA" dirty="0"/>
              <a:t>This will keep all your files together so you don’t miss one!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FEB2D3-2EE0-3EB2-3A41-59F777CC5B21}"/>
              </a:ext>
            </a:extLst>
          </p:cNvPr>
          <p:cNvSpPr txBox="1"/>
          <p:nvPr/>
        </p:nvSpPr>
        <p:spPr>
          <a:xfrm>
            <a:off x="8664315" y="4440458"/>
            <a:ext cx="32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Then press this button.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80D5AF-19BE-3625-6AFF-1397DBFDA954}"/>
              </a:ext>
            </a:extLst>
          </p:cNvPr>
          <p:cNvSpPr txBox="1"/>
          <p:nvPr/>
        </p:nvSpPr>
        <p:spPr>
          <a:xfrm>
            <a:off x="8610600" y="5857360"/>
            <a:ext cx="32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3. Then press this button.</a:t>
            </a:r>
          </a:p>
        </p:txBody>
      </p:sp>
    </p:spTree>
    <p:extLst>
      <p:ext uri="{BB962C8B-B14F-4D97-AF65-F5344CB8AC3E}">
        <p14:creationId xmlns:p14="http://schemas.microsoft.com/office/powerpoint/2010/main" val="1348335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D8A0-6372-CBA0-9C4E-5117708E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Exporting Files Cont’d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663630-8618-8EF9-E23B-4894CFF2E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429" y="1570792"/>
            <a:ext cx="457557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22599-E288-765A-1ED3-F8F94931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7CD02-1CDC-C57D-742A-E14C51FE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965E9-5C04-A0ED-C3AF-5A7BA65E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137</a:t>
            </a:fld>
            <a:endParaRPr lang="en-C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F0A5FF-1FC9-661E-DCB0-4ECB97842E6F}"/>
              </a:ext>
            </a:extLst>
          </p:cNvPr>
          <p:cNvCxnSpPr>
            <a:cxnSpLocks/>
          </p:cNvCxnSpPr>
          <p:nvPr/>
        </p:nvCxnSpPr>
        <p:spPr>
          <a:xfrm flipH="1">
            <a:off x="5651292" y="1667733"/>
            <a:ext cx="2959308" cy="295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B308B7-8DC7-591F-DD42-134D1568294B}"/>
              </a:ext>
            </a:extLst>
          </p:cNvPr>
          <p:cNvCxnSpPr>
            <a:cxnSpLocks/>
          </p:cNvCxnSpPr>
          <p:nvPr/>
        </p:nvCxnSpPr>
        <p:spPr>
          <a:xfrm flipH="1">
            <a:off x="4474564" y="4628137"/>
            <a:ext cx="4062334" cy="1090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98926B-93AD-C03C-1DD7-A463824000A7}"/>
              </a:ext>
            </a:extLst>
          </p:cNvPr>
          <p:cNvSpPr txBox="1"/>
          <p:nvPr/>
        </p:nvSpPr>
        <p:spPr>
          <a:xfrm>
            <a:off x="8664315" y="1416570"/>
            <a:ext cx="3281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should have been populated automatically. Same as </a:t>
            </a:r>
            <a:r>
              <a:rPr lang="en-CA" dirty="0" err="1"/>
              <a:t>gerbers</a:t>
            </a:r>
            <a:r>
              <a:rPr lang="en-CA" dirty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00868-6E04-0D33-86C0-5E16DD8D5E7E}"/>
              </a:ext>
            </a:extLst>
          </p:cNvPr>
          <p:cNvSpPr txBox="1"/>
          <p:nvPr/>
        </p:nvSpPr>
        <p:spPr>
          <a:xfrm>
            <a:off x="8664315" y="4440458"/>
            <a:ext cx="32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2. Then press this button.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D33047-DF7D-DC50-34A2-41C347576D35}"/>
              </a:ext>
            </a:extLst>
          </p:cNvPr>
          <p:cNvSpPr txBox="1"/>
          <p:nvPr/>
        </p:nvSpPr>
        <p:spPr>
          <a:xfrm>
            <a:off x="8731771" y="5552798"/>
            <a:ext cx="328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3. Then close everything.</a:t>
            </a:r>
          </a:p>
        </p:txBody>
      </p:sp>
    </p:spTree>
    <p:extLst>
      <p:ext uri="{BB962C8B-B14F-4D97-AF65-F5344CB8AC3E}">
        <p14:creationId xmlns:p14="http://schemas.microsoft.com/office/powerpoint/2010/main" val="34393587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7A43-EB96-FA74-C892-8C9BDC4C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Zipping Together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9AAE17-5FF6-8C9C-DC93-E17DBE2E7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5782"/>
            <a:ext cx="561176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165FF-A1FF-90B5-8E55-47AD06B5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C441E-5B99-5E8D-772B-5FF148B13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B73D2-1EBC-3432-222C-88ED8C70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138</a:t>
            </a:fld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0EE7B4-B088-1624-726C-20C1C505F352}"/>
              </a:ext>
            </a:extLst>
          </p:cNvPr>
          <p:cNvCxnSpPr/>
          <p:nvPr/>
        </p:nvCxnSpPr>
        <p:spPr>
          <a:xfrm flipH="1">
            <a:off x="5437414" y="2914650"/>
            <a:ext cx="3173186" cy="7756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107D6E-FD94-7F0F-D263-CC9F9C73D752}"/>
              </a:ext>
            </a:extLst>
          </p:cNvPr>
          <p:cNvSpPr txBox="1"/>
          <p:nvPr/>
        </p:nvSpPr>
        <p:spPr>
          <a:xfrm>
            <a:off x="8889168" y="2488367"/>
            <a:ext cx="2587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Zip all the files.</a:t>
            </a:r>
          </a:p>
          <a:p>
            <a:endParaRPr lang="en-CA" dirty="0"/>
          </a:p>
          <a:p>
            <a:r>
              <a:rPr lang="en-CA" b="1" u="sng" dirty="0"/>
              <a:t>Sanity check the dates/times are within a few mins of each other</a:t>
            </a:r>
            <a:r>
              <a:rPr lang="en-CA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52394-610A-E5CE-825C-31644EB65729}"/>
              </a:ext>
            </a:extLst>
          </p:cNvPr>
          <p:cNvSpPr txBox="1"/>
          <p:nvPr/>
        </p:nvSpPr>
        <p:spPr>
          <a:xfrm>
            <a:off x="8928076" y="4356781"/>
            <a:ext cx="284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(In case a file didn’t export)</a:t>
            </a:r>
          </a:p>
        </p:txBody>
      </p:sp>
    </p:spTree>
    <p:extLst>
      <p:ext uri="{BB962C8B-B14F-4D97-AF65-F5344CB8AC3E}">
        <p14:creationId xmlns:p14="http://schemas.microsoft.com/office/powerpoint/2010/main" val="20545921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B62E-1263-2BA2-B27B-22389636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AC205C-B492-34F3-0393-97C4DC2BB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33" y="1935155"/>
            <a:ext cx="4663934" cy="26210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9C161-2EAB-CF09-E2FF-BC980CB3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1B847-776C-2F72-39DA-3B6E2F61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B73EA-E504-414E-F518-22872FE1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139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F0F3B5-928A-CB43-1115-069D8742F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0189" y="3800007"/>
            <a:ext cx="6276860" cy="22110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D470D9-036D-B115-52F2-6EC638486DB1}"/>
              </a:ext>
            </a:extLst>
          </p:cNvPr>
          <p:cNvCxnSpPr/>
          <p:nvPr/>
        </p:nvCxnSpPr>
        <p:spPr>
          <a:xfrm>
            <a:off x="1409075" y="2113613"/>
            <a:ext cx="800725" cy="1686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DA01CEC-6ED6-A865-88A9-2E4B689F67D7}"/>
              </a:ext>
            </a:extLst>
          </p:cNvPr>
          <p:cNvSpPr txBox="1"/>
          <p:nvPr/>
        </p:nvSpPr>
        <p:spPr>
          <a:xfrm>
            <a:off x="1131757" y="4680279"/>
            <a:ext cx="559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Drag your file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405D04-6151-766E-D5E6-4C93898BA866}"/>
              </a:ext>
            </a:extLst>
          </p:cNvPr>
          <p:cNvSpPr txBox="1"/>
          <p:nvPr/>
        </p:nvSpPr>
        <p:spPr>
          <a:xfrm>
            <a:off x="6600669" y="3615341"/>
            <a:ext cx="559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Check the preview! Should match what you expect.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8D7C9-9CDA-C99F-510A-CD51201CD312}"/>
              </a:ext>
            </a:extLst>
          </p:cNvPr>
          <p:cNvSpPr txBox="1"/>
          <p:nvPr/>
        </p:nvSpPr>
        <p:spPr>
          <a:xfrm>
            <a:off x="6373319" y="6064895"/>
            <a:ext cx="55913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(Example error: I didn’t include a board outline in </a:t>
            </a:r>
            <a:r>
              <a:rPr lang="en-CA" sz="1100" dirty="0" err="1"/>
              <a:t>kicad</a:t>
            </a:r>
            <a:r>
              <a:rPr lang="en-CA" sz="1100" dirty="0"/>
              <a:t> so this is cut too close!)</a:t>
            </a:r>
          </a:p>
        </p:txBody>
      </p:sp>
    </p:spTree>
    <p:extLst>
      <p:ext uri="{BB962C8B-B14F-4D97-AF65-F5344CB8AC3E}">
        <p14:creationId xmlns:p14="http://schemas.microsoft.com/office/powerpoint/2010/main" val="57116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07F58-6634-8408-82A3-11261B2BA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38CE-7A28-43D4-B2D2-7409CBC5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PCBs 101 - Basics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586A9-BB83-CB80-0A06-4C31569AC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A5406D-212E-B218-CF16-9EBFFD22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79" y="2136587"/>
            <a:ext cx="10502656" cy="2931249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CDB1B0-B42A-DF86-C7F3-78ED8F82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2DD061-2B1E-6099-829B-1AD4CAF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24940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5FDC-9AE7-D3CB-AD55-980B1F0C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Part 4: Prototype Bring-Up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1D6675-EFC6-B20F-134F-F3F0A6451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A14BB-D9C8-7673-17E3-60F702C7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78F0E-4C97-042B-A115-CE985CBA2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D6EF6-DFA0-C70D-2566-D2CECA07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0374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0335-BC4E-2F76-3ED6-07942C50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Soldering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38F85-9166-9346-12EC-F22ABDDA9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Hopefully you have previous soldering experience!</a:t>
            </a:r>
          </a:p>
          <a:p>
            <a:r>
              <a:rPr lang="en-CA" dirty="0"/>
              <a:t>Modify your design based on your team(s) experience, OR plan on ordering preassembled boards.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10DF5-91B8-D592-D42A-AE422E91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62968-8519-1658-9357-4DBA6FA4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B02BC-F6EA-4D4E-C6C8-19F7BC8B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163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876D-98B4-FF88-359B-218E6C7C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SMD Soldering Guides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A1FDF-06DB-A747-31FB-A3DE92811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Surface mount soldering is often done with </a:t>
            </a:r>
            <a:r>
              <a:rPr lang="en-CA" i="1" dirty="0"/>
              <a:t>solder paste</a:t>
            </a:r>
            <a:r>
              <a:rPr lang="en-CA" dirty="0"/>
              <a:t>.</a:t>
            </a:r>
          </a:p>
          <a:p>
            <a:r>
              <a:rPr lang="en-CA" dirty="0"/>
              <a:t>Can also do it with regular solder – use lots of flux if so!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8E9B0-E9F0-1A95-D3C8-C819E2C1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39397-06C5-4FC0-5797-001DFF26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C5E0B-D044-9B14-0F02-CCC6EDDD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8585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A9748-1384-06BF-6276-DDD03872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Hand Soldering &amp; Low-Cost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781D9-B613-AC87-193D-852963B86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305" y="1825625"/>
            <a:ext cx="11887200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I've got a guide from 2003:</a:t>
            </a:r>
          </a:p>
          <a:p>
            <a:pPr marL="0" indent="0">
              <a:buNone/>
            </a:pPr>
            <a:r>
              <a:rPr lang="en-CA" dirty="0">
                <a:hlinkClick r:id="rId2"/>
              </a:rPr>
              <a:t>https://colinoflynn.com/wp-content/uploads/2025/01/smd_soldering.pdf</a:t>
            </a:r>
            <a:r>
              <a:rPr lang="en-CA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D75D9-6C05-322B-BB72-62A433BE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2C065-3E1C-F734-FB1A-1129C3273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D92B3-9C2E-A15D-CFB8-DF048B59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143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88C19C-3A50-A920-E87A-DF940D724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05" y="2975675"/>
            <a:ext cx="4583191" cy="29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152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E40D-1E18-A060-F29B-1F053987C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A707-531C-409C-31F3-E0C4832A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Solder Paste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E72507-C818-79EB-4E4C-6EA777D85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775" y="1602989"/>
            <a:ext cx="4315302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5A879-9D3D-F765-C469-A9C35144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A658F-C34E-17F0-4B6B-4F607197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90DB-AB2A-B416-9E02-D064E432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144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FAE3F-2DCE-52C4-2EC9-D5635251BE12}"/>
              </a:ext>
            </a:extLst>
          </p:cNvPr>
          <p:cNvSpPr txBox="1"/>
          <p:nvPr/>
        </p:nvSpPr>
        <p:spPr>
          <a:xfrm>
            <a:off x="4969565" y="1486894"/>
            <a:ext cx="6718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Solder spheres &amp; flux mixed together.</a:t>
            </a:r>
          </a:p>
          <a:p>
            <a:endParaRPr lang="en-CA" dirty="0"/>
          </a:p>
          <a:p>
            <a:r>
              <a:rPr lang="en-CA" dirty="0"/>
              <a:t>Often needs to be stored at low temp or the flux becomes too liquid &amp; separates!</a:t>
            </a:r>
          </a:p>
          <a:p>
            <a:endParaRPr lang="en-CA" dirty="0"/>
          </a:p>
          <a:p>
            <a:r>
              <a:rPr lang="en-CA" dirty="0"/>
              <a:t>Available in tubes (left) and tubs.</a:t>
            </a:r>
          </a:p>
        </p:txBody>
      </p:sp>
    </p:spTree>
    <p:extLst>
      <p:ext uri="{BB962C8B-B14F-4D97-AF65-F5344CB8AC3E}">
        <p14:creationId xmlns:p14="http://schemas.microsoft.com/office/powerpoint/2010/main" val="33528138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1CC73-493E-7F81-39FD-5EF84EBA0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1826-C380-E317-2790-3F3F676D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Solder Paste Usage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BBDD0-0E33-6505-D8F7-D5FF12A17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A6DEE-0DA0-697F-A489-25026A1B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0C6F3-C43C-2437-F6C4-A3B6B854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145</a:t>
            </a:fld>
            <a:endParaRPr lang="en-CA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3FA159-49CF-EA92-7379-07B24A0A5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Best usage with a </a:t>
            </a:r>
            <a:r>
              <a:rPr lang="en-CA" u="sng" dirty="0"/>
              <a:t>stencil</a:t>
            </a:r>
            <a:r>
              <a:rPr lang="en-CA" dirty="0"/>
              <a:t> (can order with PCB).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But can also use a toothpick to “paint” on pads. If you are careful this will work with multi-package SMD well!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CA" sz="4000" i="1" dirty="0">
                <a:solidFill>
                  <a:schemeClr val="accent1"/>
                </a:solidFill>
              </a:rPr>
              <a:t>See the next three videos…</a:t>
            </a:r>
          </a:p>
        </p:txBody>
      </p:sp>
    </p:spTree>
    <p:extLst>
      <p:ext uri="{BB962C8B-B14F-4D97-AF65-F5344CB8AC3E}">
        <p14:creationId xmlns:p14="http://schemas.microsoft.com/office/powerpoint/2010/main" val="4210053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6555F-DC26-0F21-C62E-9DA703463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3CFC-30FB-8270-4624-267E5B50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Hand Assembly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CEB62-7604-E64B-0F99-FA54C95B3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4949"/>
            <a:ext cx="10515600" cy="8620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https://www.youtube.com/watch?v=-DMYJmB4naA</a:t>
            </a:r>
            <a:endParaRPr lang="en-CA" dirty="0"/>
          </a:p>
          <a:p>
            <a:pPr marL="0" indent="0">
              <a:buNone/>
            </a:pPr>
            <a:r>
              <a:rPr lang="en-CA" dirty="0">
                <a:hlinkClick r:id="rId3"/>
              </a:rPr>
              <a:t>https://colinoflynn.com/2015/10/low-cost-smd-soldering-setup/</a:t>
            </a:r>
            <a:r>
              <a:rPr lang="en-CA" dirty="0"/>
              <a:t>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6A1A0-BBAE-4AB2-46E2-EB4579B40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5D64D-B992-7623-D652-75A633BC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644B8-DF19-98A2-E74C-CFA2B8E1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146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A5F70-B711-D27A-D77B-6C2FEEBA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006" y="1510187"/>
            <a:ext cx="5636694" cy="35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396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14F-F30D-8363-B9E6-D417EA144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6B2C-5F83-A200-27CA-08649B06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Hand Assembly Example screenshot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3D771-F8E3-366A-DABF-B051FACBC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4949"/>
            <a:ext cx="10515600" cy="862013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https://www.youtube.com/watch?v=-DMYJmB4naA</a:t>
            </a:r>
            <a:r>
              <a:rPr lang="en-CA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B5BDA-A803-4CE9-7ABB-F4467622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7BF27-9435-69C0-71C4-DADC1D0ED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684D6-F28A-667B-7319-C8F06B4A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147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488A37-2C48-FEA2-0DF3-17C0D0A1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1" y="1458901"/>
            <a:ext cx="7042150" cy="394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841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D2C4-A935-0B64-A3F3-B3A4A09A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Soldering with a Skillet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75FE-1EDE-8CFA-C4E7-EE9A7C2D8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3973"/>
            <a:ext cx="10515600" cy="802989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https://www.youtube.com/watch?v=i8zzNZV8AlU&amp;t=2s</a:t>
            </a:r>
            <a:r>
              <a:rPr lang="en-CA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A09C2-21E1-B380-5668-A3BE0DDF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1121A-E51D-3141-334B-B1C7084E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5A868-89F6-AFBD-1451-4F0DF877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148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1C2E7B-2904-CCBF-DC16-E966A126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815" y="1562153"/>
            <a:ext cx="5755566" cy="373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991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0B05-CECC-1337-9A6E-9F222390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REMEMBER THE GOLDEN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EEA9-E079-DBC9-AEF3-8363622E1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42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CA" sz="4000" i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CA" sz="4000" i="1" dirty="0">
                <a:solidFill>
                  <a:srgbClr val="0070C0"/>
                </a:solidFill>
              </a:rPr>
              <a:t>Design your board for </a:t>
            </a:r>
            <a:r>
              <a:rPr lang="en-CA" sz="4000" b="1" i="1" u="sng" dirty="0">
                <a:solidFill>
                  <a:srgbClr val="0070C0"/>
                </a:solidFill>
              </a:rPr>
              <a:t>how you plan on getting it made and built.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B9C5E-C65B-5D70-49C7-E8972F9DC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88C7A-A907-179E-B9B3-D26CDD6AE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14175-DF04-74AF-EFC9-2D0CAA6A4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149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5D8553-59D1-9C75-EBCE-902BF8EC3E86}"/>
              </a:ext>
            </a:extLst>
          </p:cNvPr>
          <p:cNvSpPr txBox="1"/>
          <p:nvPr/>
        </p:nvSpPr>
        <p:spPr>
          <a:xfrm>
            <a:off x="575872" y="4368324"/>
            <a:ext cx="11228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i="1" dirty="0"/>
              <a:t>If you might use skillet assembly, keep all SMD parts on top side only!</a:t>
            </a:r>
          </a:p>
        </p:txBody>
      </p:sp>
    </p:spTree>
    <p:extLst>
      <p:ext uri="{BB962C8B-B14F-4D97-AF65-F5344CB8AC3E}">
        <p14:creationId xmlns:p14="http://schemas.microsoft.com/office/powerpoint/2010/main" val="174863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D72FE-3C65-A6AA-57BD-B4D237D53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F7D3D-8A2E-1DC0-916A-975575CF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PCBs 101 – </a:t>
            </a:r>
            <a:r>
              <a:rPr lang="en-CA" dirty="0" err="1"/>
              <a:t>Soldermask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025EC-E0A1-0144-A2CE-4B17BADBE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51EAC-016C-0DED-5C93-E4BA24DE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1B3BE-12C5-0DCA-7417-A1491E78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15</a:t>
            </a:fld>
            <a:endParaRPr lang="en-CA"/>
          </a:p>
        </p:txBody>
      </p:sp>
      <p:pic>
        <p:nvPicPr>
          <p:cNvPr id="7" name="Picture 6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18ADCEF-1415-3F83-B872-D5DFBEAC7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21" y="1812123"/>
            <a:ext cx="9007931" cy="402654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68999D-4148-DAFC-5BAD-C13A3217165E}"/>
              </a:ext>
            </a:extLst>
          </p:cNvPr>
          <p:cNvCxnSpPr>
            <a:cxnSpLocks/>
          </p:cNvCxnSpPr>
          <p:nvPr/>
        </p:nvCxnSpPr>
        <p:spPr>
          <a:xfrm flipH="1">
            <a:off x="6775554" y="1499016"/>
            <a:ext cx="2121108" cy="1543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29DFC7-8810-2D95-D08F-5764AD53448C}"/>
              </a:ext>
            </a:extLst>
          </p:cNvPr>
          <p:cNvCxnSpPr>
            <a:cxnSpLocks/>
          </p:cNvCxnSpPr>
          <p:nvPr/>
        </p:nvCxnSpPr>
        <p:spPr>
          <a:xfrm flipH="1" flipV="1">
            <a:off x="6882983" y="3752356"/>
            <a:ext cx="2830643" cy="602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D1C898-6534-9A2D-1790-77AF2332766D}"/>
              </a:ext>
            </a:extLst>
          </p:cNvPr>
          <p:cNvSpPr txBox="1"/>
          <p:nvPr/>
        </p:nvSpPr>
        <p:spPr>
          <a:xfrm>
            <a:off x="8922986" y="1058892"/>
            <a:ext cx="3269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Soldermask</a:t>
            </a:r>
            <a:r>
              <a:rPr lang="en-CA" dirty="0"/>
              <a:t> (Black in this example)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5E3541-063D-3A7B-1065-E7AFF64EB83E}"/>
              </a:ext>
            </a:extLst>
          </p:cNvPr>
          <p:cNvSpPr txBox="1"/>
          <p:nvPr/>
        </p:nvSpPr>
        <p:spPr>
          <a:xfrm>
            <a:off x="9824895" y="4230196"/>
            <a:ext cx="212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 </a:t>
            </a:r>
            <a:r>
              <a:rPr lang="en-CA" dirty="0" err="1"/>
              <a:t>Soldermask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08856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BC6FC-8263-60CF-B368-09C824B1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Bring-Up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0200-0CCD-37F8-5EFA-25D5080E8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If assembling your own board:</a:t>
            </a:r>
          </a:p>
          <a:p>
            <a:pPr lvl="1"/>
            <a:r>
              <a:rPr lang="en-CA" dirty="0"/>
              <a:t>Assembly a smaller portion and test at a time.</a:t>
            </a:r>
          </a:p>
          <a:p>
            <a:pPr lvl="1"/>
            <a:r>
              <a:rPr lang="en-CA" dirty="0"/>
              <a:t>E.g., I may build up the power supply section of a board first</a:t>
            </a:r>
          </a:p>
          <a:p>
            <a:pPr lvl="1"/>
            <a:endParaRPr lang="en-CA" dirty="0"/>
          </a:p>
          <a:p>
            <a:r>
              <a:rPr lang="en-CA" dirty="0"/>
              <a:t>Use current limited power supplies if possible (if board doesn’t need max current initially).</a:t>
            </a:r>
          </a:p>
          <a:p>
            <a:endParaRPr lang="en-CA" dirty="0"/>
          </a:p>
          <a:p>
            <a:r>
              <a:rPr lang="en-CA" dirty="0"/>
              <a:t>Confirm as much as you can is working before doing “dangerous” things (like triggering a high-current mode).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2E4CA-3879-8FDB-5A5C-807E8969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73CF6-5361-0A57-5B26-5EE063BD3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E1E7C-0994-15C4-E5DD-614FC289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7101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38F3-733C-0D66-49B0-E9BE1C52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Thermal Camera Checks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531F-6125-0E56-E8CF-AF8417A1B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Use of a thermal camera can be helpful on important bring ups to watch for “hot spots” before you feel (or smell) them: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94125-B2EB-4554-042B-544756EA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34F75-F732-9C36-6140-036A5B42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678C8-E934-75BF-C85A-DBBFD3CB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151</a:t>
            </a:fld>
            <a:endParaRPr lang="en-CA"/>
          </a:p>
        </p:txBody>
      </p:sp>
      <p:pic>
        <p:nvPicPr>
          <p:cNvPr id="1026" name="Picture 2" descr="restest_double">
            <a:extLst>
              <a:ext uri="{FF2B5EF4-FFF2-40B4-BE49-F238E27FC236}">
                <a16:creationId xmlns:a16="http://schemas.microsoft.com/office/drawing/2014/main" id="{26E751A1-12B2-54A7-9F8D-EDBBDF0FE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82567" y="2815673"/>
            <a:ext cx="5826865" cy="33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6467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0CCF-CC22-40C8-0307-7C17DE7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Bodging</a:t>
            </a:r>
            <a:r>
              <a:rPr lang="en-CA" dirty="0"/>
              <a:t> &amp; Repairs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98023-F2C5-03A6-9DC8-536BBC31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You may need to modify the PCB to fix things! Typical operations: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1. Cut a trace – easy to use a small drill bit for this (handheld):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DC13A-0009-25DB-FF21-BAB8B2672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AC863-0DB5-1A65-3705-4FEC4DF5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65328-5279-80C3-DD10-C11A3162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152</a:t>
            </a:fld>
            <a:endParaRPr lang="en-CA"/>
          </a:p>
        </p:txBody>
      </p:sp>
      <p:pic>
        <p:nvPicPr>
          <p:cNvPr id="8" name="Picture 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DBBEE38B-8046-40DD-6D62-9FA3C27BF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976" y="3373279"/>
            <a:ext cx="4405729" cy="293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40B5A-206B-C4C5-06EC-653AB4AF9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803" y="3268873"/>
            <a:ext cx="3051609" cy="314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575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5BA9B-27ED-4473-38B1-F8EC86A5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AF5D-2E23-6DA9-178B-6F9A29C4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Bodging</a:t>
            </a:r>
            <a:r>
              <a:rPr lang="en-CA" dirty="0"/>
              <a:t> &amp; Repairs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FECAB-CDE2-B1CC-E954-35BD0F4DE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293"/>
            <a:ext cx="3740106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2. Solder a </a:t>
            </a:r>
            <a:r>
              <a:rPr lang="en-CA" i="1" dirty="0" err="1"/>
              <a:t>bodge</a:t>
            </a:r>
            <a:r>
              <a:rPr lang="en-CA" i="1" dirty="0"/>
              <a:t> wire</a:t>
            </a:r>
            <a:r>
              <a:rPr lang="en-CA" dirty="0"/>
              <a:t> to fix a missing connection. Often used in combination with the drilling to re-route.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Or to repair (as in right)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818AC-4D76-A144-4289-5C6B9174C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332A-E7F1-DB94-285C-978BC9A8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6B05D-2212-D891-9B4A-94CB2979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153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2DB7E-FC45-5881-9395-A44E39DDECE1}"/>
              </a:ext>
            </a:extLst>
          </p:cNvPr>
          <p:cNvSpPr txBox="1"/>
          <p:nvPr/>
        </p:nvSpPr>
        <p:spPr>
          <a:xfrm>
            <a:off x="5563126" y="5683184"/>
            <a:ext cx="5447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https://personal.garrettfuller.org/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C51A3A-BDEC-C492-1FC0-6506D3AC7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9424" y="347692"/>
            <a:ext cx="3988544" cy="53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2329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351C-40F8-E82E-8FDA-A5D521E3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Further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9588F-5407-AA88-564E-7ED2F43E9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74225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That’s it! There is tons (and tons) of information out there: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Reference books</a:t>
            </a:r>
          </a:p>
          <a:p>
            <a:r>
              <a:rPr lang="en-CA" dirty="0"/>
              <a:t>YouTube (</a:t>
            </a:r>
            <a:r>
              <a:rPr lang="en-CA" dirty="0" err="1"/>
              <a:t>EEVBlog</a:t>
            </a:r>
            <a:r>
              <a:rPr lang="en-CA" dirty="0"/>
              <a:t> has a lot of videos on these topics)</a:t>
            </a:r>
          </a:p>
          <a:p>
            <a:r>
              <a:rPr lang="en-CA" dirty="0"/>
              <a:t>Forums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Don’t</a:t>
            </a:r>
            <a:r>
              <a:rPr lang="en-CA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get overwhelmed – make mistakes. Ignore some of the online overly pedantic advice. Have fun!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70895-E5AA-2F7D-C973-3D16E7434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39B66-A0CA-23C4-97B7-31600E66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01DFF-BEC6-1969-D077-8AE64597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9645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11715-0A8B-9DE8-9B43-6F7B43EF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537A-ED1E-FAC1-19E7-48C38C87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PCBs 101 – Silkscreen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28D96-703F-FE29-667B-57E91003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70530-7094-42EB-A24F-27E21F49A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DD2CB-C58A-589C-CACC-FCDF51B4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16</a:t>
            </a:fld>
            <a:endParaRPr lang="en-CA"/>
          </a:p>
        </p:txBody>
      </p:sp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AFA984D-1C0F-8C2D-8192-44484394A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383" y="1482249"/>
            <a:ext cx="7194348" cy="47986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86D519-6C5E-BBDD-3803-FEC6C9F38B02}"/>
              </a:ext>
            </a:extLst>
          </p:cNvPr>
          <p:cNvCxnSpPr>
            <a:cxnSpLocks/>
          </p:cNvCxnSpPr>
          <p:nvPr/>
        </p:nvCxnSpPr>
        <p:spPr>
          <a:xfrm flipH="1">
            <a:off x="6603077" y="442209"/>
            <a:ext cx="2121108" cy="1543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447D4D-0AB4-2437-D4C2-BB246D0309B1}"/>
              </a:ext>
            </a:extLst>
          </p:cNvPr>
          <p:cNvSpPr txBox="1"/>
          <p:nvPr/>
        </p:nvSpPr>
        <p:spPr>
          <a:xfrm>
            <a:off x="8750509" y="247809"/>
            <a:ext cx="212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Silkscreen (White)</a:t>
            </a:r>
          </a:p>
        </p:txBody>
      </p:sp>
    </p:spTree>
    <p:extLst>
      <p:ext uri="{BB962C8B-B14F-4D97-AF65-F5344CB8AC3E}">
        <p14:creationId xmlns:p14="http://schemas.microsoft.com/office/powerpoint/2010/main" val="977530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96C0-F4F7-855A-907B-F8702B7C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PCBs 101 - Finish</a:t>
            </a:r>
          </a:p>
        </p:txBody>
      </p:sp>
      <p:pic>
        <p:nvPicPr>
          <p:cNvPr id="6" name="Content Placeholder 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01A6C01-80FF-8018-00C1-B7742412F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61" y="1349893"/>
            <a:ext cx="8002789" cy="22946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29E44-75CE-7CD0-85C2-EDDF45CE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8" name="Picture 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A4AA0856-8EC3-DF43-729D-B58BEEA72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61" y="3711677"/>
            <a:ext cx="8002788" cy="3076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496F0-486C-2230-81D7-ECD3C54AE26C}"/>
              </a:ext>
            </a:extLst>
          </p:cNvPr>
          <p:cNvSpPr txBox="1"/>
          <p:nvPr/>
        </p:nvSpPr>
        <p:spPr>
          <a:xfrm>
            <a:off x="8713105" y="1900362"/>
            <a:ext cx="294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ENIG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31E1A-7A86-FAB2-9040-819923F921A4}"/>
              </a:ext>
            </a:extLst>
          </p:cNvPr>
          <p:cNvSpPr txBox="1"/>
          <p:nvPr/>
        </p:nvSpPr>
        <p:spPr>
          <a:xfrm>
            <a:off x="8713105" y="4419130"/>
            <a:ext cx="294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/>
              <a:t>HASL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3EAB139-78D7-5A7C-5076-B946E3CA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839021B-682A-847C-3137-D0EB7AB6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7703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95BDE-59D0-388C-0AF9-CBC0A707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0CA7-2FDA-ADE2-1AD7-9061F460B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PCBs 101 – More Layers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29E36-9EFF-C2E9-F95F-43616D59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D99B6-6C4A-F6C7-2710-DEE169A0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834EE-D4CE-4B4A-3F04-B17AD938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18</a:t>
            </a:fld>
            <a:endParaRPr lang="en-CA"/>
          </a:p>
        </p:txBody>
      </p:sp>
      <p:pic>
        <p:nvPicPr>
          <p:cNvPr id="4098" name="Picture 2" descr="Vishal International">
            <a:extLst>
              <a:ext uri="{FF2B5EF4-FFF2-40B4-BE49-F238E27FC236}">
                <a16:creationId xmlns:a16="http://schemas.microsoft.com/office/drawing/2014/main" id="{8AB5C2A0-ACD3-249D-F5FA-928D0FD0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858" y="2300923"/>
            <a:ext cx="116681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734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9E69-B952-C312-6610-3752DC60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Multi-Layer Lamination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496E3-ED0C-68D1-71DD-FDA44479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8194" name="Picture 2" descr="Prepreg">
            <a:extLst>
              <a:ext uri="{FF2B5EF4-FFF2-40B4-BE49-F238E27FC236}">
                <a16:creationId xmlns:a16="http://schemas.microsoft.com/office/drawing/2014/main" id="{7275D490-94C4-C50D-D4AD-95B8656B2A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5683" y="2570219"/>
            <a:ext cx="7535327" cy="255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B42799-3FFC-D4DC-8E8D-A8743F82AA3F}"/>
              </a:ext>
            </a:extLst>
          </p:cNvPr>
          <p:cNvSpPr txBox="1"/>
          <p:nvPr/>
        </p:nvSpPr>
        <p:spPr>
          <a:xfrm>
            <a:off x="3466084" y="5370480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https://morepcb.com/pcb-prepreg/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FE7A4A-F2AD-8FFF-141C-99B453D0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946492-36AA-837F-F1EE-672C7146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7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7BD9F3-49A2-EF57-6275-567AF7885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1120" y="0"/>
            <a:ext cx="1226312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5A96E-C4CD-FCEE-0774-4FE50D77C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7D4F6-BF3A-7CD0-6560-FA60B55D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A6729-2A06-30BC-886E-36B59D36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73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144C-3363-1714-40FE-558A9270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8EBF-7914-77C7-5033-21E8E6563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PCB-A = Printed Circuit Board Assembly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PCB = Printed Circuit Board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9148F-BC09-C019-CB26-D2D2BB7B6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76D1D-421A-FC9C-6AA0-03F67C1E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8A40C-C11F-5C12-3431-5545B68E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20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D5798-A150-F765-2194-03DBE2B1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054" y="0"/>
            <a:ext cx="4428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39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01BCC-C178-B6BF-413D-7A6CB0F1A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se-up of a circuit board&#10;&#10;Description automatically generated">
            <a:extLst>
              <a:ext uri="{FF2B5EF4-FFF2-40B4-BE49-F238E27FC236}">
                <a16:creationId xmlns:a16="http://schemas.microsoft.com/office/drawing/2014/main" id="{8DB96216-6E54-0ED0-ECD2-362536D10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601" y="1798513"/>
            <a:ext cx="6254950" cy="3903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3D685-6836-2353-D29B-902E48F4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Terminology –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3B0F-433D-0D30-059F-0B1CD40D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89" y="2602847"/>
            <a:ext cx="1640983" cy="85318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Pad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B27882-07F0-9959-6EA6-5A054297D4C0}"/>
              </a:ext>
            </a:extLst>
          </p:cNvPr>
          <p:cNvSpPr txBox="1">
            <a:spLocks/>
          </p:cNvSpPr>
          <p:nvPr/>
        </p:nvSpPr>
        <p:spPr>
          <a:xfrm>
            <a:off x="9007436" y="2465728"/>
            <a:ext cx="1640983" cy="853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Via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D08A8E-3E34-4CBB-7D09-AD00B29F582F}"/>
              </a:ext>
            </a:extLst>
          </p:cNvPr>
          <p:cNvSpPr txBox="1">
            <a:spLocks/>
          </p:cNvSpPr>
          <p:nvPr/>
        </p:nvSpPr>
        <p:spPr>
          <a:xfrm>
            <a:off x="565854" y="4110776"/>
            <a:ext cx="1640983" cy="853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Drill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528B1D-0A4A-558C-85A2-90186D396AF1}"/>
              </a:ext>
            </a:extLst>
          </p:cNvPr>
          <p:cNvSpPr txBox="1">
            <a:spLocks/>
          </p:cNvSpPr>
          <p:nvPr/>
        </p:nvSpPr>
        <p:spPr>
          <a:xfrm>
            <a:off x="2638533" y="6066284"/>
            <a:ext cx="1640983" cy="853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Trace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270EB8-9F64-92D9-B296-F7E34E3B1913}"/>
              </a:ext>
            </a:extLst>
          </p:cNvPr>
          <p:cNvSpPr txBox="1">
            <a:spLocks/>
          </p:cNvSpPr>
          <p:nvPr/>
        </p:nvSpPr>
        <p:spPr>
          <a:xfrm>
            <a:off x="8875384" y="3874948"/>
            <a:ext cx="2674513" cy="853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 err="1"/>
              <a:t>Soldermask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03065F-17E3-6D13-AE17-1072A59C44F7}"/>
              </a:ext>
            </a:extLst>
          </p:cNvPr>
          <p:cNvSpPr txBox="1">
            <a:spLocks/>
          </p:cNvSpPr>
          <p:nvPr/>
        </p:nvSpPr>
        <p:spPr>
          <a:xfrm>
            <a:off x="6581914" y="1291532"/>
            <a:ext cx="2674513" cy="853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Silkscreen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A25B03-656E-6F77-5BA6-A8E13293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85CD407-16C4-31C2-1D1C-D9155C6D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8CDB0A-23D3-A59C-C45B-04569871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21</a:t>
            </a:fld>
            <a:endParaRPr lang="en-C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5FD6AB-2456-33FE-28BC-AEBA1C0F2915}"/>
              </a:ext>
            </a:extLst>
          </p:cNvPr>
          <p:cNvCxnSpPr/>
          <p:nvPr/>
        </p:nvCxnSpPr>
        <p:spPr>
          <a:xfrm flipV="1">
            <a:off x="1446551" y="2345961"/>
            <a:ext cx="2188564" cy="487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888476-DBB9-648A-4E4C-890A20BC7843}"/>
              </a:ext>
            </a:extLst>
          </p:cNvPr>
          <p:cNvCxnSpPr>
            <a:cxnSpLocks/>
          </p:cNvCxnSpPr>
          <p:nvPr/>
        </p:nvCxnSpPr>
        <p:spPr>
          <a:xfrm>
            <a:off x="1360039" y="4354366"/>
            <a:ext cx="1952787" cy="285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42EEED-19CF-F2BB-37BC-6B17A9DC9C83}"/>
              </a:ext>
            </a:extLst>
          </p:cNvPr>
          <p:cNvCxnSpPr>
            <a:cxnSpLocks/>
          </p:cNvCxnSpPr>
          <p:nvPr/>
        </p:nvCxnSpPr>
        <p:spPr>
          <a:xfrm flipH="1">
            <a:off x="7337685" y="2718383"/>
            <a:ext cx="1746354" cy="173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16B1A8-CB4E-2637-0F5C-B66714B91D7E}"/>
              </a:ext>
            </a:extLst>
          </p:cNvPr>
          <p:cNvCxnSpPr>
            <a:cxnSpLocks/>
          </p:cNvCxnSpPr>
          <p:nvPr/>
        </p:nvCxnSpPr>
        <p:spPr>
          <a:xfrm flipH="1">
            <a:off x="5165833" y="1477498"/>
            <a:ext cx="1527275" cy="519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4D5700-DB19-8E4E-50C7-6AC546B4B67D}"/>
              </a:ext>
            </a:extLst>
          </p:cNvPr>
          <p:cNvCxnSpPr>
            <a:cxnSpLocks/>
          </p:cNvCxnSpPr>
          <p:nvPr/>
        </p:nvCxnSpPr>
        <p:spPr>
          <a:xfrm flipH="1" flipV="1">
            <a:off x="7128718" y="4066750"/>
            <a:ext cx="1746666" cy="44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B28AB9-D226-6B35-AF13-24885E093767}"/>
              </a:ext>
            </a:extLst>
          </p:cNvPr>
          <p:cNvCxnSpPr>
            <a:cxnSpLocks/>
          </p:cNvCxnSpPr>
          <p:nvPr/>
        </p:nvCxnSpPr>
        <p:spPr>
          <a:xfrm flipH="1" flipV="1">
            <a:off x="6693108" y="3412002"/>
            <a:ext cx="2182276" cy="698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9692F8-5DC6-BCB2-C9CB-7F970F7E925B}"/>
              </a:ext>
            </a:extLst>
          </p:cNvPr>
          <p:cNvCxnSpPr>
            <a:cxnSpLocks/>
          </p:cNvCxnSpPr>
          <p:nvPr/>
        </p:nvCxnSpPr>
        <p:spPr>
          <a:xfrm flipV="1">
            <a:off x="3124461" y="5328639"/>
            <a:ext cx="600595" cy="747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079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197E8-2235-4541-0189-C0EE5B64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PCB: Design Software?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0DCF7-C76F-FE2A-162D-43F8392B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9B73A-1D51-0A76-487D-C78873C8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6F6E2-99D6-9412-F20D-B5AE35D0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22</a:t>
            </a:fld>
            <a:endParaRPr lang="en-CA"/>
          </a:p>
        </p:txBody>
      </p:sp>
      <p:pic>
        <p:nvPicPr>
          <p:cNvPr id="3074" name="Picture 2" descr="Beginner's Guide to KiCad - SparkFun Learn">
            <a:extLst>
              <a:ext uri="{FF2B5EF4-FFF2-40B4-BE49-F238E27FC236}">
                <a16:creationId xmlns:a16="http://schemas.microsoft.com/office/drawing/2014/main" id="{4E726CE8-5C2C-3BD3-BBE9-849A4F7DB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2722" y="1742523"/>
            <a:ext cx="2819635" cy="11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tium Designer - YouTube">
            <a:extLst>
              <a:ext uri="{FF2B5EF4-FFF2-40B4-BE49-F238E27FC236}">
                <a16:creationId xmlns:a16="http://schemas.microsoft.com/office/drawing/2014/main" id="{EA368242-496C-0935-F904-E51205D59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096" y="1151497"/>
            <a:ext cx="2736954" cy="273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asyEDA - Online PCB design &amp; circuit simulator">
            <a:extLst>
              <a:ext uri="{FF2B5EF4-FFF2-40B4-BE49-F238E27FC236}">
                <a16:creationId xmlns:a16="http://schemas.microsoft.com/office/drawing/2014/main" id="{2D8A1B9D-7BDC-18FD-6EF7-494384E48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4535" y="3815036"/>
            <a:ext cx="2042565" cy="20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5BC1332-9A44-FA7C-2E08-A63E7C18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9027" y="4137825"/>
            <a:ext cx="3063146" cy="111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68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3D31-4369-58D5-2D0B-F1D163E5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Part 1: PCB Design Basics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325400-99C6-8040-244B-0C970CE22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8F3E9-3DED-5BD8-0DD1-191BF6AA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D1FAC-64AB-822C-1ACF-05561F1D3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1173B-DBAE-D900-7B37-F670072B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1774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9909-4C40-9E93-F658-C4CF33A1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 Design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3EDEA-60BC-ABD5-72B5-84C9A7104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Units are normally in </a:t>
            </a:r>
            <a:r>
              <a:rPr lang="en-CA" i="1" dirty="0"/>
              <a:t>mils</a:t>
            </a:r>
            <a:r>
              <a:rPr lang="en-CA" dirty="0"/>
              <a:t> or </a:t>
            </a:r>
            <a:r>
              <a:rPr lang="en-CA" i="1" dirty="0"/>
              <a:t>mms.</a:t>
            </a:r>
            <a:endParaRPr lang="en-CA" dirty="0"/>
          </a:p>
          <a:p>
            <a:endParaRPr lang="en-CA" dirty="0"/>
          </a:p>
          <a:p>
            <a:pPr marL="0" indent="0" algn="ctr">
              <a:buNone/>
            </a:pPr>
            <a:r>
              <a:rPr lang="en-CA" sz="3600" dirty="0"/>
              <a:t>1 </a:t>
            </a:r>
            <a:r>
              <a:rPr lang="en-CA" sz="3600" i="1" dirty="0"/>
              <a:t>mil</a:t>
            </a:r>
            <a:r>
              <a:rPr lang="en-CA" sz="3600" dirty="0"/>
              <a:t> = 0.001 </a:t>
            </a:r>
            <a:r>
              <a:rPr lang="en-CA" sz="3600" i="1" dirty="0"/>
              <a:t>inch</a:t>
            </a:r>
            <a:r>
              <a:rPr lang="en-CA" sz="3600" dirty="0"/>
              <a:t> = 0.0254 </a:t>
            </a:r>
            <a:r>
              <a:rPr lang="en-CA" sz="3600" i="1" dirty="0"/>
              <a:t>mm</a:t>
            </a:r>
          </a:p>
          <a:p>
            <a:pPr marL="0" indent="0" algn="ctr">
              <a:buNone/>
            </a:pPr>
            <a:endParaRPr lang="en-CA" sz="3600" i="1" dirty="0"/>
          </a:p>
          <a:p>
            <a:pPr marL="0" indent="0">
              <a:buNone/>
            </a:pPr>
            <a:r>
              <a:rPr lang="en-CA" sz="3600" b="1" dirty="0">
                <a:solidFill>
                  <a:srgbClr val="FF0000"/>
                </a:solidFill>
              </a:rPr>
              <a:t>WARNING</a:t>
            </a:r>
            <a:r>
              <a:rPr lang="en-CA" sz="3600" b="1" dirty="0"/>
              <a:t>: This is unique to PCB design. It’s not a frequently used unit in mechanical design &amp; may be misinterpreted as a something else.</a:t>
            </a:r>
          </a:p>
          <a:p>
            <a:pPr marL="0" indent="0">
              <a:buNone/>
            </a:pPr>
            <a:endParaRPr lang="en-CA" sz="3600" b="1" dirty="0"/>
          </a:p>
          <a:p>
            <a:pPr marL="0" indent="0">
              <a:buNone/>
            </a:pPr>
            <a:r>
              <a:rPr lang="en-CA" sz="3600" b="1" dirty="0"/>
              <a:t>In mechanical design “thou” would be used. Especially outside North America where mm would be more common.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EF45D-E3BE-9C2E-1171-69951FE6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07FEF-951E-64CB-E7AB-9A1698A05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BD06E-3949-8CB4-65C9-EBF75F90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451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CAAB-7995-F126-4171-A4BBE260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Trace &amp;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0618B-870B-3398-CC3C-2A966DB4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11266" name="Picture 2" descr="PCB Conductor: Conductor Width &amp; Current Carrying Capacity | MADPCB">
            <a:extLst>
              <a:ext uri="{FF2B5EF4-FFF2-40B4-BE49-F238E27FC236}">
                <a16:creationId xmlns:a16="http://schemas.microsoft.com/office/drawing/2014/main" id="{8BE24B12-FEAC-D4EB-7467-4FCB72A67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550" y="1613215"/>
            <a:ext cx="7212705" cy="42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A4F1FD-D958-B1A6-AFAA-BE5954FC1CED}"/>
              </a:ext>
            </a:extLst>
          </p:cNvPr>
          <p:cNvSpPr txBox="1"/>
          <p:nvPr/>
        </p:nvSpPr>
        <p:spPr>
          <a:xfrm>
            <a:off x="2377762" y="5903822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https://madpcb.com/glossary/conductor/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72E8BF-8B5D-A6E2-BFFB-FDADB9CE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AD3DAD-04FB-84F8-992B-FC11AE145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653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F766-23D8-D922-DA33-373B20EF7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Trace &amp; Space == $$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7E873-2D27-59EB-14B3-E37E9B2B5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Trace &amp; Space of 8 mil (0.2mm) or higher can be produced anywhere.</a:t>
            </a:r>
          </a:p>
          <a:p>
            <a:r>
              <a:rPr lang="en-CA" dirty="0"/>
              <a:t>Trace &amp; Space of 6 mil (0.15 mm) is </a:t>
            </a:r>
            <a:r>
              <a:rPr lang="en-CA" i="1" dirty="0"/>
              <a:t>mostly</a:t>
            </a:r>
            <a:r>
              <a:rPr lang="en-CA" dirty="0"/>
              <a:t> available.</a:t>
            </a:r>
          </a:p>
          <a:p>
            <a:r>
              <a:rPr lang="en-CA" dirty="0"/>
              <a:t>Trace &amp; Space of 5 mil (0.127 mm) is now common on lower-cost boards, but not universal (</a:t>
            </a:r>
            <a:r>
              <a:rPr lang="en-CA" dirty="0" err="1"/>
              <a:t>OSHPark</a:t>
            </a:r>
            <a:r>
              <a:rPr lang="en-CA" dirty="0"/>
              <a:t> 2-layer PCBs are 6-mil)</a:t>
            </a:r>
          </a:p>
          <a:p>
            <a:r>
              <a:rPr lang="en-CA" dirty="0"/>
              <a:t>Trace &amp; Space of 4 mil is higher-tech.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FD05B-CABE-9415-E7E2-260566D1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7B17C-4A60-D1A5-7AEE-4ED10B689F2E}"/>
              </a:ext>
            </a:extLst>
          </p:cNvPr>
          <p:cNvSpPr txBox="1"/>
          <p:nvPr/>
        </p:nvSpPr>
        <p:spPr>
          <a:xfrm>
            <a:off x="1137634" y="5383369"/>
            <a:ext cx="9916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Accurate as of 2025 – this has been stable for some time, and little indication we are getting towards “normal” 4 mil trace/space usage.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82B088-E791-86A8-7C59-7EAB3E10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57BDF-D205-A759-C9CC-A517ADDC9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56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5357E-8611-9E42-6A8E-B3E23D7DA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78AC-3C00-067F-CDF0-A581E20E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 Trace = Resistance &amp; Inductor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8206B-43D4-B6AF-3607-8229BA88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B6D35-F138-EA8A-ED40-937E5363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96C2B-66C9-CB6D-91A6-0A4D55C0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27</a:t>
            </a:fld>
            <a:endParaRPr lang="en-CA"/>
          </a:p>
        </p:txBody>
      </p:sp>
      <p:pic>
        <p:nvPicPr>
          <p:cNvPr id="1026" name="Picture 2" descr="Trace Resistance Calculator - Engineering Calculators &amp; Tools">
            <a:extLst>
              <a:ext uri="{FF2B5EF4-FFF2-40B4-BE49-F238E27FC236}">
                <a16:creationId xmlns:a16="http://schemas.microsoft.com/office/drawing/2014/main" id="{BE0D28E5-D14C-B63B-FAC2-14542D41C4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0960" y="2014392"/>
            <a:ext cx="66675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55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A03AF-61D2-0CCC-48FD-4582FCD1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comparing two PCB traces passing 2A: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0730C-63B3-56F6-DDA2-4443C68D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7114A-9A4C-4238-65BB-EF59668B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D10D4-8FC5-9079-64E6-B20504C9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28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62AD9-68E7-CA9C-150E-A9923BA7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2" y="1637017"/>
            <a:ext cx="11873356" cy="4855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A5C281-0279-EE52-0EE9-90075C763B01}"/>
              </a:ext>
            </a:extLst>
          </p:cNvPr>
          <p:cNvSpPr txBox="1"/>
          <p:nvPr/>
        </p:nvSpPr>
        <p:spPr>
          <a:xfrm>
            <a:off x="1876508" y="5581816"/>
            <a:ext cx="3530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Wider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26FCC-A293-5683-A47C-4414B58749B1}"/>
              </a:ext>
            </a:extLst>
          </p:cNvPr>
          <p:cNvSpPr txBox="1"/>
          <p:nvPr/>
        </p:nvSpPr>
        <p:spPr>
          <a:xfrm>
            <a:off x="5280823" y="5583363"/>
            <a:ext cx="3530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Narrower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A67F66-718E-3D8E-178F-14F2CB82A813}"/>
              </a:ext>
            </a:extLst>
          </p:cNvPr>
          <p:cNvCxnSpPr/>
          <p:nvPr/>
        </p:nvCxnSpPr>
        <p:spPr>
          <a:xfrm flipV="1">
            <a:off x="2762518" y="5145110"/>
            <a:ext cx="115910" cy="5537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40C0D5-A57E-CF65-852E-099FA1F60C6A}"/>
              </a:ext>
            </a:extLst>
          </p:cNvPr>
          <p:cNvCxnSpPr/>
          <p:nvPr/>
        </p:nvCxnSpPr>
        <p:spPr>
          <a:xfrm flipV="1">
            <a:off x="5481624" y="5155712"/>
            <a:ext cx="115910" cy="5537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906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9EC7C-4616-0BCB-204E-EA3B4B1A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Equivalent: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2691F-E46C-69F1-F6EF-0E80EBEC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9BB5F-B95C-0498-DE5C-3518955D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8CAAE-9941-5E2B-82AF-29F1DDFC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29</a:t>
            </a:fld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B21CA3-39DD-080A-9956-195BAA8ACB47}"/>
                  </a:ext>
                </a:extLst>
              </p14:cNvPr>
              <p14:cNvContentPartPr/>
              <p14:nvPr/>
            </p14:nvContentPartPr>
            <p14:xfrm>
              <a:off x="1931552" y="2722717"/>
              <a:ext cx="1128960" cy="24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B21CA3-39DD-080A-9956-195BAA8ACB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2912" y="2714077"/>
                <a:ext cx="11466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D5918E-D574-1FC9-BEE0-5DF20314A52E}"/>
                  </a:ext>
                </a:extLst>
              </p14:cNvPr>
              <p14:cNvContentPartPr/>
              <p14:nvPr/>
            </p14:nvContentPartPr>
            <p14:xfrm>
              <a:off x="1885832" y="2950957"/>
              <a:ext cx="89280" cy="340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D5918E-D574-1FC9-BEE0-5DF20314A5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7192" y="2941957"/>
                <a:ext cx="10692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2BCD58-8FC0-9B3B-64EA-83BF34372366}"/>
                  </a:ext>
                </a:extLst>
              </p14:cNvPr>
              <p14:cNvContentPartPr/>
              <p14:nvPr/>
            </p14:nvContentPartPr>
            <p14:xfrm>
              <a:off x="3048272" y="2895517"/>
              <a:ext cx="2121840" cy="108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2BCD58-8FC0-9B3B-64EA-83BF343723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9632" y="2886517"/>
                <a:ext cx="21394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C6D7AE6-F8DB-4F83-74FF-AFA775F3AAD9}"/>
                  </a:ext>
                </a:extLst>
              </p14:cNvPr>
              <p14:cNvContentPartPr/>
              <p14:nvPr/>
            </p14:nvContentPartPr>
            <p14:xfrm>
              <a:off x="5137712" y="2865277"/>
              <a:ext cx="2408760" cy="287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C6D7AE6-F8DB-4F83-74FF-AFA775F3AA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28712" y="2856637"/>
                <a:ext cx="242640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325FF4D-C27F-B610-996F-52B04406F51B}"/>
              </a:ext>
            </a:extLst>
          </p:cNvPr>
          <p:cNvGrpSpPr/>
          <p:nvPr/>
        </p:nvGrpSpPr>
        <p:grpSpPr>
          <a:xfrm>
            <a:off x="2734352" y="2344717"/>
            <a:ext cx="453960" cy="198720"/>
            <a:chOff x="2734352" y="2344717"/>
            <a:chExt cx="45396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DFEE93-E77A-FCFA-CEA4-A426A2E6AA84}"/>
                    </a:ext>
                  </a:extLst>
                </p14:cNvPr>
                <p14:cNvContentPartPr/>
                <p14:nvPr/>
              </p14:nvContentPartPr>
              <p14:xfrm>
                <a:off x="2734352" y="2357677"/>
                <a:ext cx="27720" cy="168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DFEE93-E77A-FCFA-CEA4-A426A2E6AA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5712" y="2349037"/>
                  <a:ext cx="45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A7AEB2F-D02E-6696-3AA7-D43F502D0544}"/>
                    </a:ext>
                  </a:extLst>
                </p14:cNvPr>
                <p14:cNvContentPartPr/>
                <p14:nvPr/>
              </p14:nvContentPartPr>
              <p14:xfrm>
                <a:off x="2844512" y="2344717"/>
                <a:ext cx="343800" cy="198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A7AEB2F-D02E-6696-3AA7-D43F502D05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35872" y="2336077"/>
                  <a:ext cx="36144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A52FD2-2789-2D1B-4A85-D30A8D6D379B}"/>
              </a:ext>
            </a:extLst>
          </p:cNvPr>
          <p:cNvGrpSpPr/>
          <p:nvPr/>
        </p:nvGrpSpPr>
        <p:grpSpPr>
          <a:xfrm>
            <a:off x="6504992" y="2505277"/>
            <a:ext cx="716400" cy="215280"/>
            <a:chOff x="6504992" y="2505277"/>
            <a:chExt cx="71640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64792E-6AF1-0B6D-44A4-E63BD12B778C}"/>
                    </a:ext>
                  </a:extLst>
                </p14:cNvPr>
                <p14:cNvContentPartPr/>
                <p14:nvPr/>
              </p14:nvContentPartPr>
              <p14:xfrm>
                <a:off x="6504992" y="2543077"/>
                <a:ext cx="19800" cy="177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64792E-6AF1-0B6D-44A4-E63BD12B77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95992" y="2534437"/>
                  <a:ext cx="37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1F88B3-E33C-9DA6-518B-B43EAB8D39F4}"/>
                    </a:ext>
                  </a:extLst>
                </p14:cNvPr>
                <p14:cNvContentPartPr/>
                <p14:nvPr/>
              </p14:nvContentPartPr>
              <p14:xfrm>
                <a:off x="6610832" y="2513557"/>
                <a:ext cx="150840" cy="196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1F88B3-E33C-9DA6-518B-B43EAB8D39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01832" y="2504917"/>
                  <a:ext cx="168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243A5C-914C-0306-0F83-5A2D2E536D53}"/>
                    </a:ext>
                  </a:extLst>
                </p14:cNvPr>
                <p14:cNvContentPartPr/>
                <p14:nvPr/>
              </p14:nvContentPartPr>
              <p14:xfrm>
                <a:off x="6794432" y="2505277"/>
                <a:ext cx="426960" cy="214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243A5C-914C-0306-0F83-5A2D2E536D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85792" y="2496637"/>
                  <a:ext cx="44460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2CEBA4-F85D-88C4-B9A0-B494B300383B}"/>
              </a:ext>
            </a:extLst>
          </p:cNvPr>
          <p:cNvGrpSpPr/>
          <p:nvPr/>
        </p:nvGrpSpPr>
        <p:grpSpPr>
          <a:xfrm>
            <a:off x="1870712" y="3097837"/>
            <a:ext cx="5929560" cy="1135440"/>
            <a:chOff x="1870712" y="3097837"/>
            <a:chExt cx="5929560" cy="11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EF40F1-D0C2-61CD-60A0-820E8D9EE970}"/>
                    </a:ext>
                  </a:extLst>
                </p14:cNvPr>
                <p14:cNvContentPartPr/>
                <p14:nvPr/>
              </p14:nvContentPartPr>
              <p14:xfrm>
                <a:off x="1870712" y="3278557"/>
                <a:ext cx="1776240" cy="61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EF40F1-D0C2-61CD-60A0-820E8D9EE9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1712" y="3269917"/>
                  <a:ext cx="179388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B11B70-EB5E-4313-1DA7-D2B47DC405E7}"/>
                    </a:ext>
                  </a:extLst>
                </p14:cNvPr>
                <p14:cNvContentPartPr/>
                <p14:nvPr/>
              </p14:nvContentPartPr>
              <p14:xfrm>
                <a:off x="3635072" y="3657637"/>
                <a:ext cx="24480" cy="46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B11B70-EB5E-4313-1DA7-D2B47DC405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26432" y="3648997"/>
                  <a:ext cx="421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9B9103-AC43-DB9F-D72C-C756D932F5A8}"/>
                    </a:ext>
                  </a:extLst>
                </p14:cNvPr>
                <p14:cNvContentPartPr/>
                <p14:nvPr/>
              </p14:nvContentPartPr>
              <p14:xfrm>
                <a:off x="3818672" y="3476197"/>
                <a:ext cx="28440" cy="75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9B9103-AC43-DB9F-D72C-C756D932F5A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10032" y="3467557"/>
                  <a:ext cx="4608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255829F-0FD7-50FD-45B8-DC1072D3BD27}"/>
                    </a:ext>
                  </a:extLst>
                </p14:cNvPr>
                <p14:cNvContentPartPr/>
                <p14:nvPr/>
              </p14:nvContentPartPr>
              <p14:xfrm>
                <a:off x="3888512" y="3097837"/>
                <a:ext cx="3911760" cy="1135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255829F-0FD7-50FD-45B8-DC1072D3BD2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79512" y="3089197"/>
                  <a:ext cx="3929400" cy="11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B3A28F9-2B59-C898-E8EE-2F1EC0A2011B}"/>
                    </a:ext>
                  </a:extLst>
                </p14:cNvPr>
                <p14:cNvContentPartPr/>
                <p14:nvPr/>
              </p14:nvContentPartPr>
              <p14:xfrm>
                <a:off x="3815792" y="3864637"/>
                <a:ext cx="272880" cy="27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B3A28F9-2B59-C898-E8EE-2F1EC0A201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06792" y="3855637"/>
                  <a:ext cx="290520" cy="4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7672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8381-44B4-8158-E9D8-64093E04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WARNING ON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8C243-CB6D-2078-A34E-E8FCF410B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topic needs an entire course, maybe several. I’m giving </a:t>
            </a:r>
            <a:r>
              <a:rPr lang="en-CA" u="sng" dirty="0"/>
              <a:t>you one lecture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Entering Ludacris speed…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1DB56-D95A-A794-08D2-BD344CA8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18436" name="Picture 4" descr="a man in a helmet is standing next to another man in a cape .">
            <a:extLst>
              <a:ext uri="{FF2B5EF4-FFF2-40B4-BE49-F238E27FC236}">
                <a16:creationId xmlns:a16="http://schemas.microsoft.com/office/drawing/2014/main" id="{F7B3ED9E-B6F7-F2E9-7579-451EE8B4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4096" y="3161494"/>
            <a:ext cx="5660941" cy="296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11A13-B7FF-8A3E-B8CF-12E0F89B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D1E8-F30A-0F72-D747-8CF799BA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723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2703F-0638-1625-73CC-B4522313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8D573-DF02-6CCB-15C2-06D0EBE5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84E63-ADAD-731C-53D3-3E4EC348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30</a:t>
            </a:fld>
            <a:endParaRPr lang="en-CA"/>
          </a:p>
        </p:txBody>
      </p:sp>
      <p:pic>
        <p:nvPicPr>
          <p:cNvPr id="3" name="Thermal_Video">
            <a:hlinkClick r:id="" action="ppaction://media"/>
            <a:extLst>
              <a:ext uri="{FF2B5EF4-FFF2-40B4-BE49-F238E27FC236}">
                <a16:creationId xmlns:a16="http://schemas.microsoft.com/office/drawing/2014/main" id="{B945E464-21C6-1556-08D2-B64979E78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7158" y="136525"/>
            <a:ext cx="8360228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8CFAD-A3F2-CB8C-5D5B-996321D4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F9C63-9A3B-D753-1E3B-12A07170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FAFB8-CA2F-91E8-FBA6-1BB5F6DF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31</a:t>
            </a:fld>
            <a:endParaRPr lang="en-CA"/>
          </a:p>
        </p:txBody>
      </p:sp>
      <p:pic>
        <p:nvPicPr>
          <p:cNvPr id="10" name="Picture 9" descr="A heat map of a heating system&#10;&#10;Description automatically generated with medium confidence">
            <a:extLst>
              <a:ext uri="{FF2B5EF4-FFF2-40B4-BE49-F238E27FC236}">
                <a16:creationId xmlns:a16="http://schemas.microsoft.com/office/drawing/2014/main" id="{129E011D-E585-3061-9A6D-373A929B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3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37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F8F85-0E4A-21AD-B9A5-7D5CB44F4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1F2F-E04B-1CD1-A61C-09A8E3950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Good Starting Trace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4BD91-5CE9-44DF-9A05-075CE7999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Trace &amp; Space of 8 mil (0.2mm) or higher can be produced anywhere.</a:t>
            </a:r>
          </a:p>
          <a:p>
            <a:r>
              <a:rPr lang="en-CA" dirty="0"/>
              <a:t>Trace &amp; Space of 6 mil (0.15 mm) is </a:t>
            </a:r>
            <a:r>
              <a:rPr lang="en-CA" i="1" dirty="0"/>
              <a:t>mostly</a:t>
            </a:r>
            <a:r>
              <a:rPr lang="en-CA" dirty="0"/>
              <a:t> available.</a:t>
            </a:r>
          </a:p>
          <a:p>
            <a:r>
              <a:rPr lang="en-CA" dirty="0"/>
              <a:t>Trace &amp; Space of 5 mil (0.127 mm) is now common on lower-cost boards, but not universal (</a:t>
            </a:r>
            <a:r>
              <a:rPr lang="en-CA" dirty="0" err="1"/>
              <a:t>OSHPark</a:t>
            </a:r>
            <a:r>
              <a:rPr lang="en-CA" dirty="0"/>
              <a:t> 2-layer PCBs are 6-mil).</a:t>
            </a:r>
          </a:p>
          <a:p>
            <a:endParaRPr lang="en-CA" dirty="0"/>
          </a:p>
          <a:p>
            <a:r>
              <a:rPr lang="en-CA" i="1" dirty="0"/>
              <a:t>NOTE: The lower limit of trace &amp; space won’t be as reliable for a process as going above that limit. Always good practice to keep as large a trace &amp; space as your design allows</a:t>
            </a:r>
            <a:r>
              <a:rPr lang="en-CA" dirty="0"/>
              <a:t>.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47335-DF9C-987E-5D6A-0BFE965D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2DEB-0415-8987-C956-E64600D2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F14D1-4671-5310-3108-B5F67F7B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131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CD6C-3083-B0E0-F1F9-E408215B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Trace &amp; Space Defaults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465E-7C47-56B7-8177-5D77A6CC5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Use 10 mil (0.25mm) trace &amp; space is a good initial setting.</a:t>
            </a:r>
          </a:p>
          <a:p>
            <a:endParaRPr lang="en-CA" dirty="0"/>
          </a:p>
          <a:p>
            <a:r>
              <a:rPr lang="en-CA" dirty="0"/>
              <a:t>Widen power traces to ~20 mils (~0.5mm)  or more.</a:t>
            </a:r>
          </a:p>
          <a:p>
            <a:pPr lvl="1"/>
            <a:r>
              <a:rPr lang="en-CA" dirty="0"/>
              <a:t>You'll see in Group Project 1 how to calculate temperature rise of a trace.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9BDA1-0681-F5FD-8128-20BD5260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CC-SA (C) Colin O'Flynn, 2025.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DE0B7-E8C8-93CF-F007-AF633FB76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ADFEB-C966-3796-11D0-9CF38B54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33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FCE1E-09D8-F76D-0C5D-598D04640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396" y="3879742"/>
            <a:ext cx="4293604" cy="2045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7C6109-22BA-7ABA-B7FA-E2637126897B}"/>
              </a:ext>
            </a:extLst>
          </p:cNvPr>
          <p:cNvSpPr txBox="1"/>
          <p:nvPr/>
        </p:nvSpPr>
        <p:spPr>
          <a:xfrm>
            <a:off x="6221996" y="52793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https://www.protoexpress.com/tools/trace-width-and-current-capacity-calculator/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7503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37DB-ABC6-BB22-FB3E-94D31B04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Via &amp; Drill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33C57-F2CA-A5B3-A1C4-3CADB1CD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13314" name="Picture 2" descr="IPC Rule of Land Sizes for a Plated Mechanically Drilled Hole">
            <a:extLst>
              <a:ext uri="{FF2B5EF4-FFF2-40B4-BE49-F238E27FC236}">
                <a16:creationId xmlns:a16="http://schemas.microsoft.com/office/drawing/2014/main" id="{EC606BB7-AC48-5479-062A-BB8256CF0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3012" y="1618960"/>
            <a:ext cx="5156254" cy="43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F48A6-0A10-7B89-2A14-C656AD2AE826}"/>
              </a:ext>
            </a:extLst>
          </p:cNvPr>
          <p:cNvSpPr txBox="1"/>
          <p:nvPr/>
        </p:nvSpPr>
        <p:spPr>
          <a:xfrm>
            <a:off x="6464078" y="1027906"/>
            <a:ext cx="482950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You are normally specifying the </a:t>
            </a:r>
            <a:r>
              <a:rPr lang="en-CA" b="1" dirty="0"/>
              <a:t>finished hole size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PCB manufacturer will take care of selecting a drill to get you the required finished hole size you specify in the design software.</a:t>
            </a:r>
          </a:p>
        </p:txBody>
      </p:sp>
      <p:pic>
        <p:nvPicPr>
          <p:cNvPr id="13318" name="Picture 6" descr="Understanding the Importance of Annular Rings in PCB Design">
            <a:extLst>
              <a:ext uri="{FF2B5EF4-FFF2-40B4-BE49-F238E27FC236}">
                <a16:creationId xmlns:a16="http://schemas.microsoft.com/office/drawing/2014/main" id="{B3C42AC6-4E60-7AF7-D8F6-EF520DB1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4597" y="3980815"/>
            <a:ext cx="5925556" cy="19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E0D2EF-6A53-6FB7-FB30-BF3F5523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8DA7E-58DE-A488-66FC-50384AB4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165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1DC6-3B93-93DF-AB4D-ED337389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Annular 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04423E-5414-D88A-D7B5-DA4C6835B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263" y="1438123"/>
            <a:ext cx="8080419" cy="27177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39818-A222-B33B-48FE-12E9AD20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A946E-1C43-3E35-756E-1C76F306CCF5}"/>
              </a:ext>
            </a:extLst>
          </p:cNvPr>
          <p:cNvSpPr txBox="1"/>
          <p:nvPr/>
        </p:nvSpPr>
        <p:spPr>
          <a:xfrm>
            <a:off x="1444045" y="4213418"/>
            <a:ext cx="10868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https://www.protoexpress.com/blog/dont-let-annular-rings-drive-you-crazy</a:t>
            </a:r>
            <a:r>
              <a:rPr lang="en-CA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852889-7880-9F80-50B6-159055EC5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796" y="936473"/>
            <a:ext cx="4111630" cy="541987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438E480-B4C3-F382-BE9C-6DEF8FF7E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11278B-BCCA-02BA-6CDD-A7C0AF85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965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4640D-36DA-8C15-F4F2-59913980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Via Tenting</a:t>
            </a:r>
          </a:p>
        </p:txBody>
      </p:sp>
      <p:pic>
        <p:nvPicPr>
          <p:cNvPr id="8" name="Content Placeholder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1CD397A-9B76-C9ED-2E24-532E7D613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52952"/>
            <a:ext cx="6489492" cy="50033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E7D3F-EB6E-B5F7-F657-E5C42960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DDAE0-9012-8EAF-5F4E-177966397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AD6CA-01EE-CA05-4111-0B8569B4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36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B4008-9E3A-396C-9CCC-B8376C047334}"/>
              </a:ext>
            </a:extLst>
          </p:cNvPr>
          <p:cNvSpPr txBox="1"/>
          <p:nvPr/>
        </p:nvSpPr>
        <p:spPr>
          <a:xfrm>
            <a:off x="7877331" y="1409075"/>
            <a:ext cx="3695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If </a:t>
            </a:r>
            <a:r>
              <a:rPr lang="en-CA" dirty="0" err="1"/>
              <a:t>soldermask</a:t>
            </a:r>
            <a:r>
              <a:rPr lang="en-CA" dirty="0"/>
              <a:t> covers the vias they are </a:t>
            </a:r>
            <a:r>
              <a:rPr lang="en-CA" i="1" u="sng" dirty="0"/>
              <a:t>tented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Note depending on the drill hole sometimes the </a:t>
            </a:r>
            <a:r>
              <a:rPr lang="en-CA" dirty="0" err="1"/>
              <a:t>soldermask</a:t>
            </a:r>
            <a:r>
              <a:rPr lang="en-CA" dirty="0"/>
              <a:t> doesn’t cover the hole.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834B76-BDDC-0A3D-597C-86B0557C6F6C}"/>
              </a:ext>
            </a:extLst>
          </p:cNvPr>
          <p:cNvCxnSpPr/>
          <p:nvPr/>
        </p:nvCxnSpPr>
        <p:spPr>
          <a:xfrm flipH="1" flipV="1">
            <a:off x="6573187" y="4789357"/>
            <a:ext cx="2375941" cy="142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5BE9EF-5B90-9A2D-113B-CCB2CB86DE54}"/>
              </a:ext>
            </a:extLst>
          </p:cNvPr>
          <p:cNvCxnSpPr>
            <a:cxnSpLocks/>
          </p:cNvCxnSpPr>
          <p:nvPr/>
        </p:nvCxnSpPr>
        <p:spPr>
          <a:xfrm flipH="1">
            <a:off x="4594485" y="767986"/>
            <a:ext cx="3921177" cy="1772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130AA5C-917E-B063-A77E-13F1E2670785}"/>
              </a:ext>
            </a:extLst>
          </p:cNvPr>
          <p:cNvSpPr txBox="1"/>
          <p:nvPr/>
        </p:nvSpPr>
        <p:spPr>
          <a:xfrm>
            <a:off x="8949128" y="4674561"/>
            <a:ext cx="187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Tented Via</a:t>
            </a:r>
          </a:p>
          <a:p>
            <a:r>
              <a:rPr lang="en-CA" dirty="0"/>
              <a:t>(Hole is clear)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583CE0-E01A-24C7-56BD-3E09AF0161C4}"/>
              </a:ext>
            </a:extLst>
          </p:cNvPr>
          <p:cNvSpPr txBox="1"/>
          <p:nvPr/>
        </p:nvSpPr>
        <p:spPr>
          <a:xfrm>
            <a:off x="8610600" y="558930"/>
            <a:ext cx="375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Tented Via (hole has slight raise)</a:t>
            </a:r>
          </a:p>
        </p:txBody>
      </p:sp>
    </p:spTree>
    <p:extLst>
      <p:ext uri="{BB962C8B-B14F-4D97-AF65-F5344CB8AC3E}">
        <p14:creationId xmlns:p14="http://schemas.microsoft.com/office/powerpoint/2010/main" val="3328984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ED353-976B-E874-A0BB-A2EE0946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Untented</a:t>
            </a:r>
            <a:r>
              <a:rPr lang="en-CA" dirty="0"/>
              <a:t> Vias</a:t>
            </a:r>
          </a:p>
        </p:txBody>
      </p:sp>
      <p:pic>
        <p:nvPicPr>
          <p:cNvPr id="8" name="Content Placeholder 7" descr="Close-up of a circuit board&#10;&#10;Description automatically generated">
            <a:extLst>
              <a:ext uri="{FF2B5EF4-FFF2-40B4-BE49-F238E27FC236}">
                <a16:creationId xmlns:a16="http://schemas.microsoft.com/office/drawing/2014/main" id="{6BECE26C-8847-6C76-7C9C-AEBFCD4A3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14" y="2485208"/>
            <a:ext cx="3810000" cy="23774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A2D77-7B6E-965F-DBB5-9AF0599E5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997E4-7786-4126-A76A-21D8A141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AE3FA-4B72-5EE6-AD1A-6657E00C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37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F434B-F9C4-99E1-14FA-6E77BBCA6D80}"/>
              </a:ext>
            </a:extLst>
          </p:cNvPr>
          <p:cNvSpPr txBox="1"/>
          <p:nvPr/>
        </p:nvSpPr>
        <p:spPr>
          <a:xfrm>
            <a:off x="348342" y="4882377"/>
            <a:ext cx="4778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/>
              <a:t>Untented</a:t>
            </a:r>
            <a:r>
              <a:rPr lang="en-CA" sz="2400" dirty="0"/>
              <a:t> vias are </a:t>
            </a:r>
            <a:r>
              <a:rPr lang="en-CA" sz="2400" i="1" dirty="0"/>
              <a:t>exposed as here.</a:t>
            </a:r>
            <a:endParaRPr lang="en-CA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420BA-6B75-825E-FE33-E389E1C2696E}"/>
              </a:ext>
            </a:extLst>
          </p:cNvPr>
          <p:cNvSpPr txBox="1"/>
          <p:nvPr/>
        </p:nvSpPr>
        <p:spPr>
          <a:xfrm>
            <a:off x="5648325" y="1690688"/>
            <a:ext cx="59245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Why tent vias?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Reduces risk of shorts or solder bridges.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Looks cleaner.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800" i="1" dirty="0"/>
              <a:t>NOTE: Silkscreen cannot go over </a:t>
            </a:r>
            <a:r>
              <a:rPr lang="en-CA" sz="2800" i="1" dirty="0" err="1"/>
              <a:t>untented</a:t>
            </a:r>
            <a:r>
              <a:rPr lang="en-CA" sz="2800" i="1" dirty="0"/>
              <a:t> vias.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r>
              <a:rPr lang="en-CA" sz="2800" dirty="0"/>
              <a:t>Why </a:t>
            </a:r>
            <a:r>
              <a:rPr lang="en-CA" sz="2800" dirty="0" err="1"/>
              <a:t>untent</a:t>
            </a:r>
            <a:r>
              <a:rPr lang="en-CA" sz="2800" dirty="0"/>
              <a:t> vias?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Can use vias as </a:t>
            </a:r>
            <a:r>
              <a:rPr lang="en-CA" sz="2800" i="1" dirty="0"/>
              <a:t>test points</a:t>
            </a:r>
            <a:r>
              <a:rPr lang="en-CA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Easier to modify PCB.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20153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95FD9-65AB-81ED-0C1C-EF95B0466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FA43-7624-3DB3-5A86-BED8A5A3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Typical Via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BD36-C2A1-4AEB-CB0F-B65553DEE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84" y="1522971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Good generic one:</a:t>
            </a:r>
          </a:p>
          <a:p>
            <a:r>
              <a:rPr lang="en-CA" dirty="0"/>
              <a:t>20 mill drill (0.5 mm) &amp; 40 mil (1.0 mm) diameter pad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Smallest size for low-cost:</a:t>
            </a:r>
          </a:p>
          <a:p>
            <a:r>
              <a:rPr lang="en-CA" dirty="0"/>
              <a:t>12 mil drill (0.3mm) &amp; 24 mil (0.6 mm) diameter pad</a:t>
            </a:r>
          </a:p>
          <a:p>
            <a:pPr marL="0" indent="0">
              <a:buNone/>
            </a:pPr>
            <a:r>
              <a:rPr lang="en-CA" i="1" dirty="0"/>
              <a:t>	</a:t>
            </a:r>
            <a:r>
              <a:rPr lang="en-CA" i="1" dirty="0">
                <a:solidFill>
                  <a:srgbClr val="7030A0"/>
                </a:solidFill>
              </a:rPr>
              <a:t>(Now commonly 8 mil (0.2 mm) drill is available)</a:t>
            </a:r>
          </a:p>
          <a:p>
            <a:pPr marL="0" indent="0">
              <a:buNone/>
            </a:pPr>
            <a:endParaRPr lang="en-CA" i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CA" dirty="0"/>
              <a:t>For higher power increase size &amp; add several in parallel.</a:t>
            </a:r>
          </a:p>
          <a:p>
            <a:pPr marL="0" indent="0">
              <a:buNone/>
            </a:pPr>
            <a:endParaRPr lang="en-CA" i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CA" i="1" dirty="0">
                <a:solidFill>
                  <a:srgbClr val="7030A0"/>
                </a:solidFill>
              </a:rPr>
              <a:t>NOTE: We commonly call the hole size the “drill”, even though the actual drill size is different. We rarely know the actual “drill”. Just be aware these are different!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39FC44-0FC5-9DEE-EF6A-105C30DB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3D62F-24C1-3E70-073A-E010DD94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B3EA9-7E72-91A0-B028-6E05CF292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700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A3D9-B7E7-CE92-F5E8-0618692C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Designing your PCB: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317FE-65B6-865E-A8A9-25FA2E03B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5135" cy="4351338"/>
          </a:xfrm>
        </p:spPr>
        <p:txBody>
          <a:bodyPr/>
          <a:lstStyle/>
          <a:p>
            <a:r>
              <a:rPr lang="en-CA" dirty="0"/>
              <a:t>Check default trace &amp; space settings + via sizes – ensure it matches your process!</a:t>
            </a:r>
          </a:p>
          <a:p>
            <a:pPr lvl="1"/>
            <a:r>
              <a:rPr lang="en-CA" b="1" dirty="0"/>
              <a:t>It’s a </a:t>
            </a:r>
            <a:r>
              <a:rPr lang="en-CA" b="1" dirty="0">
                <a:solidFill>
                  <a:srgbClr val="FF0000"/>
                </a:solidFill>
              </a:rPr>
              <a:t>LOT</a:t>
            </a:r>
            <a:r>
              <a:rPr lang="en-CA" b="1" dirty="0"/>
              <a:t> more work to fix this later.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BD16C-60C2-289C-6046-BAB45A76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C5ABB-8AB5-5030-51C5-05A6C4E6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DA321-4D8F-EAFB-0E84-2068E5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84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E71C-98FF-6D50-4C0F-A309A02D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 to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EF77-E03D-EBD6-73E4-A9A657BFB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4100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My PCBs:</a:t>
            </a:r>
          </a:p>
          <a:p>
            <a:pPr lvl="1"/>
            <a:r>
              <a:rPr lang="en-CA" dirty="0"/>
              <a:t>~A few hundred designs over the years</a:t>
            </a:r>
          </a:p>
          <a:p>
            <a:pPr lvl="2"/>
            <a:r>
              <a:rPr lang="en-CA" dirty="0"/>
              <a:t>Many open source, some very basic some more complex</a:t>
            </a:r>
          </a:p>
          <a:p>
            <a:pPr lvl="2"/>
            <a:r>
              <a:rPr lang="en-CA" dirty="0"/>
              <a:t>Some prototype only, some higher volume (&gt;5K)</a:t>
            </a:r>
          </a:p>
          <a:p>
            <a:pPr lvl="1"/>
            <a:r>
              <a:rPr lang="en-CA" dirty="0"/>
              <a:t>2 to 12 layers</a:t>
            </a:r>
          </a:p>
          <a:p>
            <a:pPr lvl="1"/>
            <a:r>
              <a:rPr lang="en-CA" dirty="0"/>
              <a:t>Lots of small parts &amp; high density (BGA).</a:t>
            </a:r>
          </a:p>
          <a:p>
            <a:pPr lvl="1"/>
            <a:r>
              <a:rPr lang="en-CA" dirty="0"/>
              <a:t>I’ve written a few guides over the years on the topic… some of them referenced within here!</a:t>
            </a:r>
          </a:p>
          <a:p>
            <a:pPr lvl="1"/>
            <a:endParaRPr lang="en-CA" dirty="0"/>
          </a:p>
          <a:p>
            <a:r>
              <a:rPr lang="en-CA" dirty="0"/>
              <a:t>Things I </a:t>
            </a:r>
            <a:r>
              <a:rPr lang="en-CA" u="sng" dirty="0"/>
              <a:t>haven’t</a:t>
            </a:r>
            <a:r>
              <a:rPr lang="en-CA" dirty="0"/>
              <a:t> done:</a:t>
            </a:r>
          </a:p>
          <a:p>
            <a:pPr lvl="1"/>
            <a:r>
              <a:rPr lang="en-CA" dirty="0"/>
              <a:t>Heavily cost optimized (e.g., &gt; 10K units or consumer electronics)</a:t>
            </a:r>
          </a:p>
          <a:p>
            <a:pPr lvl="1"/>
            <a:r>
              <a:rPr lang="en-CA" dirty="0"/>
              <a:t>High-frequency RF (&gt; 6 GHz)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49CAB-91BE-1F33-B6AA-A8525E86B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C2BC3-081C-6CA6-AD5C-99FA2A59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4D2EA-14F1-C83C-7F82-FB1541682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226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CC39-A7CB-017F-A381-8F1DB3BC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Via in Pad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8340-6A76-2FE1-A917-D9FE2C96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1A3D47-3335-DE09-E77C-36D54AAC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26" y="1468646"/>
            <a:ext cx="7964011" cy="452500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1495F53-EBF1-DB07-CF30-A39FCBBA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FF1626-BF01-1050-EAAC-2C7B76DB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642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AA68B-05C9-5435-646C-3D7E22E12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F138D-0447-A848-C86C-BDACE6D2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Via in Pad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9AB8A-CA26-483B-8738-0C74F97F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A181B-DF0F-8F47-C8E9-1739C75D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85" y="1910264"/>
            <a:ext cx="7697274" cy="337232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22AF81-F1A8-0456-4D6B-FF905B2F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42073-5DC1-2FD5-215D-D607872E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2679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4B66-BAB8-CF9C-D27B-319A23C2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Via in Pad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22E6B-658C-610F-5FBE-66C6248A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3CCE7-34EC-1B2B-AD98-0C6BAD52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22" y="1688842"/>
            <a:ext cx="7687748" cy="3962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E6C49-5E89-24D8-1ED1-02178E6E028B}"/>
              </a:ext>
            </a:extLst>
          </p:cNvPr>
          <p:cNvSpPr txBox="1"/>
          <p:nvPr/>
        </p:nvSpPr>
        <p:spPr>
          <a:xfrm>
            <a:off x="6381481" y="519152"/>
            <a:ext cx="8442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>
                <a:solidFill>
                  <a:srgbClr val="FF0000"/>
                </a:solidFill>
              </a:rPr>
              <a:t>$$$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11E2AA-02A2-6831-E3EA-2AD8A463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B41D16-C06A-3EB6-42F8-11BA1D78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39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A5DA-2A98-1346-C6D7-A186B4B8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/>
              <a:t>Do This NOT That: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4CE5AF-E850-29E8-FB58-A25B18338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655" y="1690688"/>
            <a:ext cx="7500686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C2D09-8E0B-6A48-A043-0A74DF74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DC28A3-0D35-653D-8ECD-CC3D58548A65}"/>
              </a:ext>
            </a:extLst>
          </p:cNvPr>
          <p:cNvCxnSpPr/>
          <p:nvPr/>
        </p:nvCxnSpPr>
        <p:spPr>
          <a:xfrm flipH="1">
            <a:off x="8454980" y="1690688"/>
            <a:ext cx="1654935" cy="1954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04C293-64B3-5003-EDF1-33E8D9C49BF7}"/>
              </a:ext>
            </a:extLst>
          </p:cNvPr>
          <p:cNvSpPr txBox="1"/>
          <p:nvPr/>
        </p:nvSpPr>
        <p:spPr>
          <a:xfrm>
            <a:off x="8087932" y="1027906"/>
            <a:ext cx="4043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rgbClr val="FF0000"/>
                </a:solidFill>
              </a:rPr>
              <a:t>Baby Jesus Sad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614EBB-E630-ADF4-A7E2-F458FA33D5AE}"/>
              </a:ext>
            </a:extLst>
          </p:cNvPr>
          <p:cNvCxnSpPr>
            <a:cxnSpLocks/>
          </p:cNvCxnSpPr>
          <p:nvPr/>
        </p:nvCxnSpPr>
        <p:spPr>
          <a:xfrm>
            <a:off x="1526146" y="2278455"/>
            <a:ext cx="1179269" cy="1299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B81A24-EB4E-1691-DA73-CA5AC512AA92}"/>
              </a:ext>
            </a:extLst>
          </p:cNvPr>
          <p:cNvSpPr txBox="1"/>
          <p:nvPr/>
        </p:nvSpPr>
        <p:spPr>
          <a:xfrm>
            <a:off x="60104" y="1584029"/>
            <a:ext cx="50206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dirty="0">
                <a:solidFill>
                  <a:srgbClr val="FF0000"/>
                </a:solidFill>
              </a:rPr>
              <a:t>Baby Jesus Happy*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512692-D1E6-B97D-C11E-8BF6A3E6953E}"/>
              </a:ext>
            </a:extLst>
          </p:cNvPr>
          <p:cNvSpPr txBox="1"/>
          <p:nvPr/>
        </p:nvSpPr>
        <p:spPr>
          <a:xfrm>
            <a:off x="613580" y="6072230"/>
            <a:ext cx="9708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FF0000"/>
                </a:solidFill>
              </a:rPr>
              <a:t>*Very pedantic people may point out there should be multiple vias to reduce inductance if this is for power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2385DE1-A1C7-ECA9-C9DD-BCF69DCEC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02DA3B4-D488-0B13-2CC0-1E41A2A5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9965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FCE6-16DF-8A79-6A12-510C52D0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Route to avoid current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94AE2-1ABF-78F5-1D0A-06293FADE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97003"/>
            <a:ext cx="10515600" cy="1179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https://www.protoexpress.com/blog/best-high-speed-pcb-routing-practices/</a:t>
            </a:r>
            <a:r>
              <a:rPr lang="en-CA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F65FA-1729-EFA2-33B3-758B7F94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78230-9858-8310-8C8B-A44EF150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615" y="1376334"/>
            <a:ext cx="6922969" cy="362066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70549-8A57-A125-987C-B24D13DDF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9AAD3D-DABA-AC65-BCD4-073A03138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4351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703C-986B-FEF6-9D85-0D5DDC3E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Remember: Your Fields / EM Courses!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EC235-1BF5-9572-4AA0-BA46ECF3C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5189"/>
            <a:ext cx="10515600" cy="561774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https://www.youtube.com/watch?v=nydLMuGB61E&amp;t=13m10s</a:t>
            </a:r>
            <a:r>
              <a:rPr lang="en-CA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0BC6E-B03B-50D5-8EF6-50D30589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F7223-29AA-9E76-28EB-42F6A484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92" y="1253328"/>
            <a:ext cx="9433133" cy="41824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584F9-F392-5DF2-80BC-BF8A973DD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AA5061-EE53-0F12-3871-6BD79033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5328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0AC6-C16F-E07A-A15E-81D638F9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EMC Compliance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5379D-5865-9EC3-82CC-8EE07FFF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638AF-602F-EC02-E408-FC5DF5C9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C4A97-5361-128B-4749-906229412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46</a:t>
            </a:fld>
            <a:endParaRPr lang="en-CA"/>
          </a:p>
        </p:txBody>
      </p:sp>
      <p:pic>
        <p:nvPicPr>
          <p:cNvPr id="5124" name="Picture 4" descr="Radiated &amp; Conducted Emissions Testing - EMC Testing Beginner's Guide - EMC  FastPass">
            <a:extLst>
              <a:ext uri="{FF2B5EF4-FFF2-40B4-BE49-F238E27FC236}">
                <a16:creationId xmlns:a16="http://schemas.microsoft.com/office/drawing/2014/main" id="{CB0FC7D3-0191-5F49-0FCD-F566F871F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330" y="1455419"/>
            <a:ext cx="8530590" cy="455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A713C-F6C4-E9A4-C7B6-FC0E1E05F2A0}"/>
              </a:ext>
            </a:extLst>
          </p:cNvPr>
          <p:cNvSpPr txBox="1"/>
          <p:nvPr/>
        </p:nvSpPr>
        <p:spPr>
          <a:xfrm>
            <a:off x="2397760" y="5829084"/>
            <a:ext cx="9337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https://emcfastpass.com/emc-testing-beginners-guide/emissions/</a:t>
            </a:r>
          </a:p>
        </p:txBody>
      </p:sp>
    </p:spTree>
    <p:extLst>
      <p:ext uri="{BB962C8B-B14F-4D97-AF65-F5344CB8AC3E}">
        <p14:creationId xmlns:p14="http://schemas.microsoft.com/office/powerpoint/2010/main" val="3248701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FD22-DAF9-2DC9-49EC-FC205E64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2-Layer PCB vs 4-Layer PCB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DC9D-D64A-0CBF-4D7B-8258F768B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791" y="5738308"/>
            <a:ext cx="10515600" cy="877307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https://www.youtube.com/watch?v=crs_QLuUTyQ</a:t>
            </a:r>
            <a:r>
              <a:rPr lang="en-CA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C49F2-FF7D-809D-AF5A-ABA65FA2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8EE43-8025-8476-F03A-69DD0A1E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F03B03-950A-6B93-C9B4-D80DF0A9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47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45367-5F9B-E820-114F-1F7D4384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40" y="1425704"/>
            <a:ext cx="6781800" cy="43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87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FBF6-4775-EE44-181F-A6C1D214F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Footprints</a:t>
            </a:r>
          </a:p>
        </p:txBody>
      </p:sp>
      <p:pic>
        <p:nvPicPr>
          <p:cNvPr id="8" name="Content Placeholder 7" descr="A close up of a computer chip&#10;&#10;Description automatically generated">
            <a:extLst>
              <a:ext uri="{FF2B5EF4-FFF2-40B4-BE49-F238E27FC236}">
                <a16:creationId xmlns:a16="http://schemas.microsoft.com/office/drawing/2014/main" id="{9325A87D-9B9A-8AE1-2811-33B4CC01D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375" y="2347595"/>
            <a:ext cx="2693025" cy="24641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CE3CC-59AD-3BCB-B50A-3EB6B023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C11D2-AA78-243D-65DD-E92ADB85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72ECF-142A-913F-93C4-576B3521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48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1A5C31-D527-D335-7697-A4E77FC0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19" y="1396364"/>
            <a:ext cx="8186793" cy="435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128E-60F2-E579-963B-D53C90280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Footprints: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E1BFA-EDA3-98A8-EB69-18E2BF2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Standard footprints designed for production soldering, using solder paste process.</a:t>
            </a:r>
          </a:p>
          <a:p>
            <a:endParaRPr lang="en-CA" dirty="0"/>
          </a:p>
          <a:p>
            <a:r>
              <a:rPr lang="en-CA" dirty="0"/>
              <a:t>But what if you are doing just a few boards…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659-5609-3DFE-B1D2-461CBC2B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6EB9E-ACEC-31DA-6043-C7993791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90D2F-8265-A39F-E906-283F52B4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09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AA57-EAE8-B25E-5AEB-D17DDD33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my PCBs over the years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E04F3-602A-F175-D959-52B6BBDF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16B15-FBD1-600C-7065-808705DE0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C868D-7BC2-80B9-4FB7-46FD47E2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5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7240E-5314-D6DC-2D08-13A74DF20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0" y="1434329"/>
            <a:ext cx="2743200" cy="2230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D9E76-3757-91DD-7BAD-30431B0831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89" y="3429000"/>
            <a:ext cx="4020606" cy="2758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490025-F985-F79C-A055-F19EAAC4AD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473" y="1339970"/>
            <a:ext cx="4194090" cy="2758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B8BFA8-99F2-7A57-F7F5-2B8845EDB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483" y="3824060"/>
            <a:ext cx="3534268" cy="2310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D45C6C-7BB3-E46D-1BA2-E300300EA2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5072" y="3255677"/>
            <a:ext cx="3050265" cy="28835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01E73E-EF4C-281C-C25A-C70ECEA4A6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687" y="1268563"/>
            <a:ext cx="4020606" cy="24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58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399C-F5E9-937C-AC1B-1A10A5A43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Footprints: Hand Soldering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398D-8430-99C2-2495-11F683616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1171"/>
            <a:ext cx="10515600" cy="82579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https://www.davidhaillant.com/smd-soldering/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39268-FBA1-7869-670D-BC78F3BB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1E5CDD0-EF2E-BE77-1814-E1C51653D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88828" y="1806933"/>
            <a:ext cx="9144000" cy="324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3B4D3-6E47-752B-CCBE-9995092C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76B20-272E-3889-8D6E-E85127AA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0106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D4C7-8C45-34BA-421E-E99E3CDC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SMD vs. Through 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04C3-B620-ADC6-0500-9F10750AE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Surface mount parts can be more difficult to solder, but once you get used to it you may prefer them!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Lots of automated &amp; semi-automated methods you can use for soldering, a few examples in these slides…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E727E-8A91-8F4C-B084-4495B73B7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A9598-A620-621B-4093-65A147DB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D2DB5-90A9-76B6-E9F7-1C034C61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3271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4944-B058-0702-0A63-3BDE87F2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SMD Footprint Sizes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BE3E4-6889-6670-696E-12063ED1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16386" name="Picture 2" descr="Resistor Set SMD 0805 1% Assorted Sizes 1500pc">
            <a:extLst>
              <a:ext uri="{FF2B5EF4-FFF2-40B4-BE49-F238E27FC236}">
                <a16:creationId xmlns:a16="http://schemas.microsoft.com/office/drawing/2014/main" id="{FD020BAD-959D-5A50-3FD3-09C360281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230" y="1467522"/>
            <a:ext cx="4610167" cy="419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4C6105-AED4-E8F2-45B7-FE0BE8A7416C}"/>
              </a:ext>
            </a:extLst>
          </p:cNvPr>
          <p:cNvSpPr txBox="1"/>
          <p:nvPr/>
        </p:nvSpPr>
        <p:spPr>
          <a:xfrm>
            <a:off x="1017230" y="5571520"/>
            <a:ext cx="6864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0805 (Inch) = 2012 (Metric)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A001C-9F2A-D4CF-7E8F-45D3860414B0}"/>
              </a:ext>
            </a:extLst>
          </p:cNvPr>
          <p:cNvSpPr txBox="1"/>
          <p:nvPr/>
        </p:nvSpPr>
        <p:spPr>
          <a:xfrm>
            <a:off x="6564605" y="1878201"/>
            <a:ext cx="50807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Suggest to use 0805 sizes as a minimum to get started.</a:t>
            </a:r>
          </a:p>
          <a:p>
            <a:endParaRPr lang="en-CA" dirty="0"/>
          </a:p>
          <a:p>
            <a:r>
              <a:rPr lang="en-CA" dirty="0"/>
              <a:t>In industry, most designs are 0603 where space is not a constraint, 0402 is “normal” where some space constraints.</a:t>
            </a:r>
          </a:p>
          <a:p>
            <a:endParaRPr lang="en-CA" dirty="0"/>
          </a:p>
          <a:p>
            <a:r>
              <a:rPr lang="en-CA" dirty="0"/>
              <a:t>0201 and smaller are used for space constrained.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NOTE: As size goes down power handling capacity, voltage ratings, </a:t>
            </a:r>
            <a:r>
              <a:rPr lang="en-CA" dirty="0" err="1"/>
              <a:t>etc</a:t>
            </a:r>
            <a:r>
              <a:rPr lang="en-CA" dirty="0"/>
              <a:t> </a:t>
            </a:r>
            <a:r>
              <a:rPr lang="en-CA" i="1" dirty="0"/>
              <a:t>tend</a:t>
            </a:r>
            <a:r>
              <a:rPr lang="en-CA" dirty="0"/>
              <a:t> to go down. Very little downside to large packages.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5AC0203-FBE3-4C25-3113-4775BCB8D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080E709-D530-5BC2-606B-6A413690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8885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939C7-1129-5DDE-3F2A-08F54FB9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Checking Footprints!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4591C-1ECA-DA82-50AC-4CAE5429B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Footprints may have errors. Good practice to always check them against datasheet.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Also good idea to order parts early &amp; test them on a printed copy of the PCB to ensure things “fit” as you expect.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1724E-8572-4EDB-0742-5D94176D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80917-8673-FCAD-CC94-0C5A2E6D6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2ED24-2EB3-C8D6-7F31-1B24B2A6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770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5E68-2018-D509-CB1F-B9C42082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Soldermask</a:t>
            </a:r>
            <a:r>
              <a:rPr lang="en-CA" dirty="0"/>
              <a:t> Bridges / Dams</a:t>
            </a:r>
          </a:p>
        </p:txBody>
      </p:sp>
      <p:pic>
        <p:nvPicPr>
          <p:cNvPr id="8" name="Content Placeholder 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FC04F667-114C-6FFB-26F7-64F21170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58" y="1468914"/>
            <a:ext cx="3810000" cy="17030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1F4AC-8DEF-6F58-3A99-753E79C3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EA77B-3A03-43B8-F33B-34DA7B84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960A4-C4B4-3BFA-9195-A8516C4B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54</a:t>
            </a:fld>
            <a:endParaRPr lang="en-CA"/>
          </a:p>
        </p:txBody>
      </p:sp>
      <p:pic>
        <p:nvPicPr>
          <p:cNvPr id="10" name="Picture 9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C523A59-1A0A-2EC7-6878-770D30E38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6820" y="1418681"/>
            <a:ext cx="5121729" cy="4768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100D2-DC55-EA43-D2BE-251D93254A3C}"/>
              </a:ext>
            </a:extLst>
          </p:cNvPr>
          <p:cNvSpPr txBox="1"/>
          <p:nvPr/>
        </p:nvSpPr>
        <p:spPr>
          <a:xfrm>
            <a:off x="255926" y="3573913"/>
            <a:ext cx="443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Soldermask</a:t>
            </a:r>
            <a:r>
              <a:rPr lang="en-CA" dirty="0"/>
              <a:t> between pins (wide pitch part)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43A81E-6C9C-FD96-EF6F-6A5B7692BE1A}"/>
              </a:ext>
            </a:extLst>
          </p:cNvPr>
          <p:cNvCxnSpPr>
            <a:cxnSpLocks/>
          </p:cNvCxnSpPr>
          <p:nvPr/>
        </p:nvCxnSpPr>
        <p:spPr>
          <a:xfrm flipV="1">
            <a:off x="718457" y="2495862"/>
            <a:ext cx="480756" cy="1133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5D4294-2BC9-4921-D564-A531681E9127}"/>
              </a:ext>
            </a:extLst>
          </p:cNvPr>
          <p:cNvSpPr txBox="1"/>
          <p:nvPr/>
        </p:nvSpPr>
        <p:spPr>
          <a:xfrm>
            <a:off x="453297" y="5389086"/>
            <a:ext cx="512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Soldermask</a:t>
            </a:r>
            <a:r>
              <a:rPr lang="en-CA" dirty="0"/>
              <a:t> removed between pads – gap would be too small for </a:t>
            </a:r>
            <a:r>
              <a:rPr lang="en-CA" dirty="0" err="1"/>
              <a:t>soldermask</a:t>
            </a:r>
            <a:r>
              <a:rPr lang="en-CA" dirty="0"/>
              <a:t> process.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708A63-3794-9D4E-7303-0F94AC682D4D}"/>
              </a:ext>
            </a:extLst>
          </p:cNvPr>
          <p:cNvCxnSpPr/>
          <p:nvPr/>
        </p:nvCxnSpPr>
        <p:spPr>
          <a:xfrm flipV="1">
            <a:off x="5373974" y="5156616"/>
            <a:ext cx="762846" cy="367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184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6725-8A28-43EE-CC29-81C9AC62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Planes &amp; Pours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67E99-D297-5E05-BF53-A4AA59CB4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F8735-0BAB-EF1C-0542-CBC855E45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4B742-769A-26CD-2FC3-58CC0A68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55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059617-7A14-0ABA-1398-98E6C15F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93" y="1382080"/>
            <a:ext cx="5717729" cy="52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4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3606-AEF0-CAAF-908F-E6727FF5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F0210-C2EA-2414-0DCF-420959AF0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Let’s assume you’ve got the design already (we’ll see how </a:t>
            </a:r>
            <a:r>
              <a:rPr lang="en-CA" i="1" dirty="0"/>
              <a:t>you</a:t>
            </a:r>
            <a:r>
              <a:rPr lang="en-CA" dirty="0"/>
              <a:t> can make a design later).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And go onto…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E18F-621C-63F7-5E47-87EAA5F6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064-D53B-6F47-1D3E-405CB2C7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70B79-B530-D4E8-3FA7-57BF3D82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273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2F5E4-600E-019C-D19B-DB0D0DBD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Part 2: Ordering &amp; Submission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958633-7F82-A2FC-E958-4C88AEE25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8B18B-7C6B-BBEA-90E7-A6F02989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0E207-DF5F-055A-7632-0B422197B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0BF10-9441-CEDF-9449-1EFF88B0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4763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6348-3C50-778A-A755-208AF5A9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Manufacturing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18701-9921-B2E8-9D82-78756CD08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42559"/>
            <a:ext cx="10515600" cy="934403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hlinkClick r:id="rId2"/>
              </a:rPr>
              <a:t>https://www.protoexpress.com/kb/pcb-manufacturing-overview/</a:t>
            </a:r>
            <a:r>
              <a:rPr lang="en-CA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BA256-80DF-EB86-121B-FBF565EB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A86E9-C9D0-98B1-FD55-728B7AC25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7D4FC-23B1-6234-35B2-443E988F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58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082BB2-93F1-BD06-8CFB-6C1B529A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87" y="1571366"/>
            <a:ext cx="9850225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69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0AF8-165B-37F1-CFE8-91592F56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DRC / DFM Checks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1031A-BF9E-B65B-EEC9-FADAC740F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8520" cy="4351338"/>
          </a:xfrm>
        </p:spPr>
        <p:txBody>
          <a:bodyPr/>
          <a:lstStyle/>
          <a:p>
            <a:r>
              <a:rPr lang="en-CA" dirty="0"/>
              <a:t>Design Rule Check (DRC) part of Design For Manufacturability (DFM)</a:t>
            </a:r>
          </a:p>
          <a:p>
            <a:r>
              <a:rPr lang="en-CA" dirty="0"/>
              <a:t>DRC is </a:t>
            </a:r>
            <a:r>
              <a:rPr lang="en-CA" u="sng" dirty="0"/>
              <a:t>critical</a:t>
            </a:r>
            <a:r>
              <a:rPr lang="en-CA" dirty="0"/>
              <a:t>.</a:t>
            </a:r>
          </a:p>
          <a:p>
            <a:pPr lvl="1"/>
            <a:r>
              <a:rPr lang="en-CA" dirty="0"/>
              <a:t>Causes delays or broken PCBs.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D374F-69CD-3046-0B31-55A3D6C1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C9847-693E-A882-E0D1-8B0BDCB6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8DC56-3510-6AF2-42A8-2D8A860AD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59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69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70FD-E619-1923-513D-5E910CF5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PCBs 101</a:t>
            </a:r>
          </a:p>
        </p:txBody>
      </p:sp>
      <p:pic>
        <p:nvPicPr>
          <p:cNvPr id="1026" name="Picture 2" descr="Point-to-Point Wiring? | Texas Tone® Amplifiers Blog">
            <a:extLst>
              <a:ext uri="{FF2B5EF4-FFF2-40B4-BE49-F238E27FC236}">
                <a16:creationId xmlns:a16="http://schemas.microsoft.com/office/drawing/2014/main" id="{2CD0142B-D81D-6829-849E-2B60A31C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4309" y="1690688"/>
            <a:ext cx="64008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760A4-464B-3544-89FA-E3A43F90A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E5BC4A-1D5D-C54E-E806-F94B770F4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25B859-AD46-E6E0-9C66-FA939004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4885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1595-5733-25DC-0C96-4BAAD030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File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1C75-C494-F466-EE84-3A3900231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You are mostly going to deal with “Gerbers” &amp; “NC Drill”.</a:t>
            </a:r>
          </a:p>
          <a:p>
            <a:endParaRPr lang="en-CA" dirty="0"/>
          </a:p>
          <a:p>
            <a:r>
              <a:rPr lang="en-CA" dirty="0"/>
              <a:t>There are more “recent” file formats that you may come across in industry which have much better control on information.</a:t>
            </a:r>
          </a:p>
          <a:p>
            <a:endParaRPr lang="en-CA" dirty="0"/>
          </a:p>
          <a:p>
            <a:r>
              <a:rPr lang="en-CA" dirty="0"/>
              <a:t>You may also share a </a:t>
            </a:r>
            <a:r>
              <a:rPr lang="en-CA" u="sng" dirty="0"/>
              <a:t>netlist</a:t>
            </a:r>
            <a:r>
              <a:rPr lang="en-CA" dirty="0"/>
              <a:t> with the fab which is used for electrical test (E-Test).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F1D06-B861-D50D-18C9-FC09B438A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7151F-225C-9C4E-C76D-96AEF08E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D3FD1-DE51-30B7-5216-F698DDFF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3370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3975-9DCF-C14C-2151-5CC1E84E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Gerber &amp; NC-Drill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E188-4128-AC57-B0B3-A9B0E9848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19460" name="Picture 4" descr="undefined">
            <a:extLst>
              <a:ext uri="{FF2B5EF4-FFF2-40B4-BE49-F238E27FC236}">
                <a16:creationId xmlns:a16="http://schemas.microsoft.com/office/drawing/2014/main" id="{96916146-A845-34CE-23FF-C76CCD5FB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962" y="1505084"/>
            <a:ext cx="376237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F9369E-182D-5FA6-9CBC-8B70969383F1}"/>
              </a:ext>
            </a:extLst>
          </p:cNvPr>
          <p:cNvSpPr txBox="1"/>
          <p:nvPr/>
        </p:nvSpPr>
        <p:spPr>
          <a:xfrm>
            <a:off x="1714501" y="5769727"/>
            <a:ext cx="9174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https://www.eurocircuits.com/gerber-past-present-and-future/</a:t>
            </a:r>
            <a:r>
              <a:rPr lang="en-CA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7B0C9-9FA6-D276-A92F-55750116A4F3}"/>
              </a:ext>
            </a:extLst>
          </p:cNvPr>
          <p:cNvSpPr txBox="1"/>
          <p:nvPr/>
        </p:nvSpPr>
        <p:spPr>
          <a:xfrm>
            <a:off x="5925355" y="2274838"/>
            <a:ext cx="5615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These file formats are old (1960’s), and have a lot of terminology that reflect how the PCBs were made (see left) using a </a:t>
            </a:r>
            <a:r>
              <a:rPr lang="en-CA" sz="2400" i="1" dirty="0"/>
              <a:t>photoplotter</a:t>
            </a:r>
            <a:r>
              <a:rPr lang="en-CA" sz="2400" dirty="0"/>
              <a:t>.</a:t>
            </a:r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29F909-0C43-97C9-35F8-CE1FA5EB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2FFDC-3910-0C2C-B7B0-81A224A7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9562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1318-DA6C-AEC6-BB7E-474D3062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Gerber &amp; NC-Drill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4C5C4-9D24-F6C9-B809-001037F3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684"/>
            <a:ext cx="10515600" cy="4351338"/>
          </a:xfrm>
        </p:spPr>
        <p:txBody>
          <a:bodyPr/>
          <a:lstStyle/>
          <a:p>
            <a:r>
              <a:rPr lang="en-CA" dirty="0"/>
              <a:t>The Gerber files (RS-274-D) contained the traces.</a:t>
            </a:r>
          </a:p>
          <a:p>
            <a:pPr lvl="1"/>
            <a:r>
              <a:rPr lang="en-CA" dirty="0"/>
              <a:t>Encoded as selecting an aperture &amp; moving it around. Still the case.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The NC Drill (NC = Numeric Control) contained the drills for vias &amp; holes.</a:t>
            </a:r>
          </a:p>
          <a:p>
            <a:pPr lvl="1"/>
            <a:r>
              <a:rPr lang="en-CA" dirty="0"/>
              <a:t>Sometimes called </a:t>
            </a:r>
            <a:r>
              <a:rPr lang="en-CA" i="1" dirty="0" err="1"/>
              <a:t>Excellon</a:t>
            </a:r>
            <a:r>
              <a:rPr lang="en-CA" dirty="0"/>
              <a:t> after a brand name.</a:t>
            </a:r>
          </a:p>
          <a:p>
            <a:pPr lvl="1"/>
            <a:endParaRPr lang="en-CA" dirty="0"/>
          </a:p>
          <a:p>
            <a:r>
              <a:rPr lang="en-CA" dirty="0"/>
              <a:t>You may need to specify your file parameters such as:</a:t>
            </a:r>
          </a:p>
          <a:p>
            <a:pPr lvl="1"/>
            <a:r>
              <a:rPr lang="en-CA" dirty="0"/>
              <a:t>Units (mm vs inch)</a:t>
            </a:r>
          </a:p>
          <a:p>
            <a:pPr lvl="1"/>
            <a:r>
              <a:rPr lang="en-CA" dirty="0"/>
              <a:t>“Precision” (how many decimal places are used)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C2269-D4A5-1245-478B-1D804DA1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91FA0-84E8-3F98-687E-A2F2337A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D1B72-E18A-D373-871F-8699E93D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9217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DBEE-BD2C-6AE0-4ECC-82042D20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README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FC79-29D8-4C71-B72D-5BAA3DDD4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Very common to include a “README.txt” file which has details:</a:t>
            </a:r>
          </a:p>
          <a:p>
            <a:r>
              <a:rPr lang="en-CA" dirty="0"/>
              <a:t>Board parameters (size)</a:t>
            </a:r>
          </a:p>
          <a:p>
            <a:r>
              <a:rPr lang="en-CA" dirty="0"/>
              <a:t>File information</a:t>
            </a:r>
          </a:p>
          <a:p>
            <a:r>
              <a:rPr lang="en-CA" dirty="0"/>
              <a:t>Contact information (maybe?)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NOTE: Be careful to avoid OVERSPECIFYING things that you are specifying in the ordering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13B06-2ACF-B0F1-85C8-ACD7C72B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2AFC3-5F63-6006-30C2-3BF03D22E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49C8F-19B7-77DC-904B-785EDF34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4614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AEF4-C792-0D67-C797-511A87C2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</a:t>
            </a:r>
            <a:r>
              <a:rPr lang="en-CA" u="sng" dirty="0"/>
              <a:t>Minimal</a:t>
            </a:r>
            <a:r>
              <a:rPr lang="en-CA" dirty="0"/>
              <a:t> README File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07E0CA-011C-3581-5CA5-DB4B4573E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31345"/>
            <a:ext cx="3863253" cy="48024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CB359-916B-A818-561E-C27EE1C4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BE661-DACA-29F3-4596-4C7EAC41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46FC-2727-7060-CD17-EFFDD4CC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702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7F4B-5582-0BC2-0E6A-E327287E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More detailed README File: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E866B-CE7D-5CBA-4A22-A82F3C6B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47980-4078-9B23-C9BC-C9F369E5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AEE07-AD44-E6A8-C6A8-B20AF19D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65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34E38-901C-11AB-EA51-10815D1DC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413" y="1387475"/>
            <a:ext cx="3670225" cy="49688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3F2EE4-57CB-71FF-F736-EF8CBFCCC808}"/>
              </a:ext>
            </a:extLst>
          </p:cNvPr>
          <p:cNvCxnSpPr/>
          <p:nvPr/>
        </p:nvCxnSpPr>
        <p:spPr>
          <a:xfrm flipH="1">
            <a:off x="4174889" y="2074382"/>
            <a:ext cx="4232366" cy="627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CD8CB8-DD4C-1EEB-29A5-357EE4F10CA5}"/>
              </a:ext>
            </a:extLst>
          </p:cNvPr>
          <p:cNvSpPr txBox="1"/>
          <p:nvPr/>
        </p:nvSpPr>
        <p:spPr>
          <a:xfrm>
            <a:off x="8516983" y="1888263"/>
            <a:ext cx="191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8 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0DD76-B652-C7E9-4094-55AFF41F6F4F}"/>
              </a:ext>
            </a:extLst>
          </p:cNvPr>
          <p:cNvSpPr txBox="1"/>
          <p:nvPr/>
        </p:nvSpPr>
        <p:spPr>
          <a:xfrm>
            <a:off x="8516983" y="4713950"/>
            <a:ext cx="1912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Physical </a:t>
            </a:r>
            <a:r>
              <a:rPr lang="en-CA" dirty="0" err="1"/>
              <a:t>stackup</a:t>
            </a:r>
            <a:r>
              <a:rPr lang="en-CA" dirty="0"/>
              <a:t> details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2A8530-9288-94E6-3D0C-16497B44E722}"/>
              </a:ext>
            </a:extLst>
          </p:cNvPr>
          <p:cNvCxnSpPr/>
          <p:nvPr/>
        </p:nvCxnSpPr>
        <p:spPr>
          <a:xfrm flipH="1">
            <a:off x="4284617" y="4919383"/>
            <a:ext cx="4232366" cy="627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320DDA-19CA-C475-6620-9E8DB9FCB488}"/>
              </a:ext>
            </a:extLst>
          </p:cNvPr>
          <p:cNvCxnSpPr>
            <a:cxnSpLocks/>
          </p:cNvCxnSpPr>
          <p:nvPr/>
        </p:nvCxnSpPr>
        <p:spPr>
          <a:xfrm flipH="1">
            <a:off x="6197019" y="5930094"/>
            <a:ext cx="2319964" cy="262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AE9346-FDFA-71BF-8519-CBE4690FBF64}"/>
              </a:ext>
            </a:extLst>
          </p:cNvPr>
          <p:cNvSpPr txBox="1"/>
          <p:nvPr/>
        </p:nvSpPr>
        <p:spPr>
          <a:xfrm>
            <a:off x="8516983" y="5743975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E-Test Requirement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A56BEF-1559-A2C9-481A-3D79CFE9A58C}"/>
              </a:ext>
            </a:extLst>
          </p:cNvPr>
          <p:cNvSpPr txBox="1"/>
          <p:nvPr/>
        </p:nvSpPr>
        <p:spPr>
          <a:xfrm>
            <a:off x="8516982" y="1397410"/>
            <a:ext cx="2836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Design Technology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5DC8AF-4875-E421-1860-F656EA15A63F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747298" y="1582076"/>
            <a:ext cx="4769684" cy="4601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07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DBBF-C1C5-4E79-F50E-0DA62CD0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Sidenote: Inverted Layers?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01CB8E-46F4-B2AD-D400-8E7001848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380" y="1500160"/>
            <a:ext cx="4237715" cy="47681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1DAF4-E1C4-CCC3-681C-36509ACA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D10E4-AF03-8671-8465-4672E4B95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ADC4F-48CD-1338-A72A-9E697491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66</a:t>
            </a:fld>
            <a:endParaRPr lang="en-CA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1B67426-F863-E8DF-84BD-F79BA4AE92BD}"/>
              </a:ext>
            </a:extLst>
          </p:cNvPr>
          <p:cNvCxnSpPr>
            <a:cxnSpLocks/>
          </p:cNvCxnSpPr>
          <p:nvPr/>
        </p:nvCxnSpPr>
        <p:spPr>
          <a:xfrm flipH="1">
            <a:off x="4475926" y="1307205"/>
            <a:ext cx="3028338" cy="1588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01916D-B319-9F41-01D3-5D30C8A05997}"/>
              </a:ext>
            </a:extLst>
          </p:cNvPr>
          <p:cNvCxnSpPr>
            <a:cxnSpLocks/>
          </p:cNvCxnSpPr>
          <p:nvPr/>
        </p:nvCxnSpPr>
        <p:spPr>
          <a:xfrm flipH="1">
            <a:off x="5903334" y="3185406"/>
            <a:ext cx="1482700" cy="698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B114B5-AAFB-E430-C568-5014C2FFE2C0}"/>
              </a:ext>
            </a:extLst>
          </p:cNvPr>
          <p:cNvCxnSpPr>
            <a:cxnSpLocks/>
          </p:cNvCxnSpPr>
          <p:nvPr/>
        </p:nvCxnSpPr>
        <p:spPr>
          <a:xfrm flipH="1">
            <a:off x="5189630" y="2296046"/>
            <a:ext cx="2016100" cy="822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A2F54E-D98F-0359-F63B-C86E258D2854}"/>
              </a:ext>
            </a:extLst>
          </p:cNvPr>
          <p:cNvSpPr txBox="1"/>
          <p:nvPr/>
        </p:nvSpPr>
        <p:spPr>
          <a:xfrm>
            <a:off x="7386033" y="3010561"/>
            <a:ext cx="33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Via </a:t>
            </a:r>
            <a:r>
              <a:rPr lang="en-CA" i="1" dirty="0"/>
              <a:t>connected</a:t>
            </a:r>
            <a:r>
              <a:rPr lang="en-CA" dirty="0"/>
              <a:t> to the plane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80C270-C840-852E-0CB6-6C3247886A88}"/>
              </a:ext>
            </a:extLst>
          </p:cNvPr>
          <p:cNvSpPr txBox="1"/>
          <p:nvPr/>
        </p:nvSpPr>
        <p:spPr>
          <a:xfrm>
            <a:off x="7110431" y="2122446"/>
            <a:ext cx="33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Hole </a:t>
            </a:r>
            <a:r>
              <a:rPr lang="en-CA" u="sng" dirty="0"/>
              <a:t>isolated</a:t>
            </a:r>
            <a:r>
              <a:rPr lang="en-CA" dirty="0"/>
              <a:t> from the plane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3F5EB-E253-5F6A-E3F3-BCCEA11972C4}"/>
              </a:ext>
            </a:extLst>
          </p:cNvPr>
          <p:cNvSpPr txBox="1"/>
          <p:nvPr/>
        </p:nvSpPr>
        <p:spPr>
          <a:xfrm>
            <a:off x="7504264" y="1100091"/>
            <a:ext cx="4125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green here marks where there </a:t>
            </a:r>
            <a:r>
              <a:rPr lang="en-CA" i="1" dirty="0"/>
              <a:t>isn’t</a:t>
            </a:r>
            <a:r>
              <a:rPr lang="en-CA" dirty="0"/>
              <a:t> copper on this layer (inverted).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9D8D44-99E8-2F84-F71C-231ECE2A78A9}"/>
              </a:ext>
            </a:extLst>
          </p:cNvPr>
          <p:cNvSpPr txBox="1"/>
          <p:nvPr/>
        </p:nvSpPr>
        <p:spPr>
          <a:xfrm>
            <a:off x="6864009" y="4444179"/>
            <a:ext cx="495836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Plane layers are often </a:t>
            </a:r>
            <a:r>
              <a:rPr lang="en-CA" i="1" dirty="0"/>
              <a:t>inverted</a:t>
            </a:r>
            <a:r>
              <a:rPr lang="en-CA" dirty="0"/>
              <a:t> since they are mostly copper. This helps visualize them and keep file sizes lower.</a:t>
            </a:r>
          </a:p>
          <a:p>
            <a:endParaRPr lang="en-CA" dirty="0"/>
          </a:p>
          <a:p>
            <a:r>
              <a:rPr lang="en-CA" dirty="0"/>
              <a:t>Normally the fabs will pick up on this, but good to specify.</a:t>
            </a:r>
          </a:p>
        </p:txBody>
      </p:sp>
    </p:spTree>
    <p:extLst>
      <p:ext uri="{BB962C8B-B14F-4D97-AF65-F5344CB8AC3E}">
        <p14:creationId xmlns:p14="http://schemas.microsoft.com/office/powerpoint/2010/main" val="1859324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B4BB-9972-7C95-2C78-57BA6E5D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Manufacturing Drawing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41C23-DAA2-708A-778B-070D386B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A13FF-5F32-EAD3-61EF-787A01E1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5500C-7ECB-7A3C-5459-288B4FEF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67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C44ED-1F0D-3B06-736E-91DA3692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05" y="1379349"/>
            <a:ext cx="6289590" cy="48530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FE4756-589B-BD9C-59C9-27D170591D95}"/>
              </a:ext>
            </a:extLst>
          </p:cNvPr>
          <p:cNvCxnSpPr>
            <a:cxnSpLocks/>
          </p:cNvCxnSpPr>
          <p:nvPr/>
        </p:nvCxnSpPr>
        <p:spPr>
          <a:xfrm flipH="1">
            <a:off x="5487471" y="1957589"/>
            <a:ext cx="3123129" cy="1324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65CEC3-2693-AC7E-D765-6C63D0B7B345}"/>
              </a:ext>
            </a:extLst>
          </p:cNvPr>
          <p:cNvSpPr txBox="1"/>
          <p:nvPr/>
        </p:nvSpPr>
        <p:spPr>
          <a:xfrm>
            <a:off x="8610600" y="1697128"/>
            <a:ext cx="3123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Various details of the board manufacturing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729289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29A1-D658-DCE0-819A-E4BA5D58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 Fabs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7555-4A3E-861E-A6BA-D989FAAE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(China) JLCPCB: Currently most popular overseas fab</a:t>
            </a:r>
          </a:p>
          <a:p>
            <a:r>
              <a:rPr lang="en-CA" dirty="0"/>
              <a:t>(China) PCBWay: Access to higher-end processes than JLCPCB, more expensive/less user friendly.</a:t>
            </a:r>
          </a:p>
          <a:p>
            <a:pPr lvl="1"/>
            <a:r>
              <a:rPr lang="en-CA" dirty="0"/>
              <a:t>WARNING: Chinese New Year / Spring Festival happens shortly, PCB fabs shut down…</a:t>
            </a:r>
          </a:p>
          <a:p>
            <a:pPr lvl="1"/>
            <a:endParaRPr lang="en-CA" dirty="0"/>
          </a:p>
          <a:p>
            <a:r>
              <a:rPr lang="en-CA" dirty="0"/>
              <a:t>(EU) </a:t>
            </a:r>
            <a:r>
              <a:rPr lang="en-CA" dirty="0" err="1"/>
              <a:t>EuroCircuits</a:t>
            </a:r>
            <a:r>
              <a:rPr lang="en-CA" dirty="0"/>
              <a:t>: Good website, good prices &amp; speed</a:t>
            </a:r>
          </a:p>
          <a:p>
            <a:r>
              <a:rPr lang="en-CA" dirty="0"/>
              <a:t>(USA) </a:t>
            </a:r>
            <a:r>
              <a:rPr lang="en-CA" dirty="0" err="1"/>
              <a:t>OSHPark</a:t>
            </a:r>
            <a:r>
              <a:rPr lang="en-CA" dirty="0"/>
              <a:t>: Slower due to shipping here, but great service &amp; very “maker-friendly”.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C1132-9B0C-04C9-CD64-1C0D9E3A8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92C6D-1994-5CCE-629C-EAF75B90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5A7C1-44C1-66A9-D194-3EE6E339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3555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9DF9-3758-F0D3-A0BC-7452CAA5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82"/>
            <a:ext cx="10515600" cy="1325563"/>
          </a:xfrm>
        </p:spPr>
        <p:txBody>
          <a:bodyPr/>
          <a:lstStyle/>
          <a:p>
            <a:r>
              <a:rPr lang="en-CA" dirty="0"/>
              <a:t>Quoting via JLCPCB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5C5E2-8729-C0B0-063C-EEF17030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E4070-9F7F-906E-18CA-38A2C392A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426" y="1242812"/>
            <a:ext cx="6203491" cy="51135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B843AF-8620-AFE2-26E8-FE8939BC7DD8}"/>
              </a:ext>
            </a:extLst>
          </p:cNvPr>
          <p:cNvCxnSpPr/>
          <p:nvPr/>
        </p:nvCxnSpPr>
        <p:spPr>
          <a:xfrm flipH="1">
            <a:off x="2788276" y="1690688"/>
            <a:ext cx="5937161" cy="1438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55D55A-1BBD-139A-37D2-357EEBF862D9}"/>
              </a:ext>
            </a:extLst>
          </p:cNvPr>
          <p:cNvCxnSpPr>
            <a:cxnSpLocks/>
          </p:cNvCxnSpPr>
          <p:nvPr/>
        </p:nvCxnSpPr>
        <p:spPr>
          <a:xfrm flipH="1">
            <a:off x="3900152" y="2698124"/>
            <a:ext cx="4801841" cy="879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A7E78B-AB6C-730C-C50C-08D37BE13B27}"/>
              </a:ext>
            </a:extLst>
          </p:cNvPr>
          <p:cNvSpPr txBox="1"/>
          <p:nvPr/>
        </p:nvSpPr>
        <p:spPr>
          <a:xfrm>
            <a:off x="8822028" y="2374958"/>
            <a:ext cx="267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Outline should be autodetected.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5B27B-6D8E-CCED-26DA-A99BAEC52003}"/>
              </a:ext>
            </a:extLst>
          </p:cNvPr>
          <p:cNvSpPr txBox="1"/>
          <p:nvPr/>
        </p:nvSpPr>
        <p:spPr>
          <a:xfrm>
            <a:off x="8822028" y="1367522"/>
            <a:ext cx="267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Layers should be autodetected.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8111AB-CD51-8FE6-529A-8C1ADC3B6DAE}"/>
              </a:ext>
            </a:extLst>
          </p:cNvPr>
          <p:cNvSpPr txBox="1"/>
          <p:nvPr/>
        </p:nvSpPr>
        <p:spPr>
          <a:xfrm>
            <a:off x="8725437" y="4419792"/>
            <a:ext cx="2678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1.6mm (0.062”) is normal thickness.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70034-7155-5B6D-71D5-DE14EC7DE438}"/>
              </a:ext>
            </a:extLst>
          </p:cNvPr>
          <p:cNvSpPr txBox="1"/>
          <p:nvPr/>
        </p:nvSpPr>
        <p:spPr>
          <a:xfrm>
            <a:off x="8822028" y="5818295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Select Lead-Free or ENIG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53445E-906E-7DF4-31E9-E915CC9DFC5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74901" y="6002961"/>
            <a:ext cx="4647127" cy="236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A7718B-53D5-6428-B28F-C8637AFEBBA6}"/>
              </a:ext>
            </a:extLst>
          </p:cNvPr>
          <p:cNvCxnSpPr>
            <a:cxnSpLocks/>
          </p:cNvCxnSpPr>
          <p:nvPr/>
        </p:nvCxnSpPr>
        <p:spPr>
          <a:xfrm flipH="1">
            <a:off x="5403392" y="4584878"/>
            <a:ext cx="3418636" cy="764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500FC04-5502-5E37-6D9E-FD30B7715FEB}"/>
              </a:ext>
            </a:extLst>
          </p:cNvPr>
          <p:cNvSpPr txBox="1"/>
          <p:nvPr/>
        </p:nvSpPr>
        <p:spPr>
          <a:xfrm>
            <a:off x="8928077" y="5242562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Green may be fastest…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B7093D-F19B-AC6D-741C-0E1E5B8F6B85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301072" y="5427228"/>
            <a:ext cx="2627005" cy="227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5E3DE5-FD03-ADE2-58BA-1122963747E4}"/>
              </a:ext>
            </a:extLst>
          </p:cNvPr>
          <p:cNvCxnSpPr>
            <a:cxnSpLocks/>
          </p:cNvCxnSpPr>
          <p:nvPr/>
        </p:nvCxnSpPr>
        <p:spPr>
          <a:xfrm flipH="1">
            <a:off x="2603679" y="3641501"/>
            <a:ext cx="6218349" cy="227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1D28A1-BB79-2E8A-BF0A-19CE7AE333AF}"/>
              </a:ext>
            </a:extLst>
          </p:cNvPr>
          <p:cNvSpPr txBox="1"/>
          <p:nvPr/>
        </p:nvSpPr>
        <p:spPr>
          <a:xfrm>
            <a:off x="8822028" y="3318335"/>
            <a:ext cx="3161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Get </a:t>
            </a:r>
            <a:r>
              <a:rPr lang="en-CA" b="1" dirty="0"/>
              <a:t>more than 5 </a:t>
            </a:r>
            <a:r>
              <a:rPr lang="en-CA" dirty="0"/>
              <a:t>if all group members get one &amp; to have lots of spare for soldering.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9BBD58-DDD9-3CD1-28EF-278101F49848}"/>
              </a:ext>
            </a:extLst>
          </p:cNvPr>
          <p:cNvCxnSpPr>
            <a:cxnSpLocks/>
          </p:cNvCxnSpPr>
          <p:nvPr/>
        </p:nvCxnSpPr>
        <p:spPr>
          <a:xfrm flipH="1">
            <a:off x="3529883" y="563822"/>
            <a:ext cx="5060325" cy="1153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25A466E-7C7D-5CE2-2670-8D5FA14C6F86}"/>
              </a:ext>
            </a:extLst>
          </p:cNvPr>
          <p:cNvSpPr txBox="1"/>
          <p:nvPr/>
        </p:nvSpPr>
        <p:spPr>
          <a:xfrm>
            <a:off x="8790904" y="366820"/>
            <a:ext cx="267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Upload a .zip file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191F8176-4A59-90D7-4C10-491AFBF1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2D253D3-D3F5-FE38-D990-4CD51367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251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DF81-6287-128F-42CC-35CB9076E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E86B-8471-1EAE-3BF3-C2A101098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PCBs 101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E299EC-4DA3-7C3B-F4A7-C046C11E5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744" y="1271029"/>
            <a:ext cx="76200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5BFBE-7795-3A9D-8CF7-365E849BE837}"/>
              </a:ext>
            </a:extLst>
          </p:cNvPr>
          <p:cNvSpPr txBox="1"/>
          <p:nvPr/>
        </p:nvSpPr>
        <p:spPr>
          <a:xfrm>
            <a:off x="1347453" y="6431803"/>
            <a:ext cx="10166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https://commons.wikimedia.org/wiki/File:Point_to_point_wiring.jpg</a:t>
            </a:r>
            <a:r>
              <a:rPr lang="en-CA" dirty="0"/>
              <a:t>, CC SA by </a:t>
            </a:r>
            <a:r>
              <a:rPr lang="en-CA" dirty="0" err="1"/>
              <a:t>Mataresephotos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1BDA1-6809-0058-3AE0-14EE4F1A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1F1BEA-D941-D4E4-C7FE-6E72A918C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D78F-7849-0E66-1A55-455DA64E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984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3C54-23F1-7BDE-561E-83934681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README File for Generic Ordering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A34205-3033-2CE1-D9D8-77EBD990B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909" y="1652588"/>
            <a:ext cx="3500382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657EE-AA4D-6EC3-F17D-212F174B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197B5-2768-A88A-3B8B-3B46AF84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C83EF-CADB-A40C-E354-A2360A43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70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1E97DD-0C14-73CB-FD6C-B52440E9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305" y="1652588"/>
            <a:ext cx="3765786" cy="44003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3A2B18-AA9B-481F-DF7A-BB68F1C9222C}"/>
              </a:ext>
            </a:extLst>
          </p:cNvPr>
          <p:cNvSpPr/>
          <p:nvPr/>
        </p:nvSpPr>
        <p:spPr>
          <a:xfrm>
            <a:off x="2597150" y="1987550"/>
            <a:ext cx="5969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BF2C50-17AC-6DBD-506F-F44402C86427}"/>
              </a:ext>
            </a:extLst>
          </p:cNvPr>
          <p:cNvSpPr/>
          <p:nvPr/>
        </p:nvSpPr>
        <p:spPr>
          <a:xfrm>
            <a:off x="7598483" y="1979966"/>
            <a:ext cx="5969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47DD84-C06B-CB30-C7E7-E5F77AECB175}"/>
              </a:ext>
            </a:extLst>
          </p:cNvPr>
          <p:cNvCxnSpPr/>
          <p:nvPr/>
        </p:nvCxnSpPr>
        <p:spPr>
          <a:xfrm flipV="1">
            <a:off x="3194050" y="2032581"/>
            <a:ext cx="4366732" cy="61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1D98A9-AB2C-1C0E-6B6E-41058F141D49}"/>
              </a:ext>
            </a:extLst>
          </p:cNvPr>
          <p:cNvSpPr txBox="1"/>
          <p:nvPr/>
        </p:nvSpPr>
        <p:spPr>
          <a:xfrm>
            <a:off x="988423" y="3261410"/>
            <a:ext cx="1021515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If I plan on selecting </a:t>
            </a:r>
            <a:r>
              <a:rPr lang="en-CA" dirty="0" err="1">
                <a:solidFill>
                  <a:srgbClr val="FF0000"/>
                </a:solidFill>
              </a:rPr>
              <a:t>soldermask</a:t>
            </a:r>
            <a:r>
              <a:rPr lang="en-CA" dirty="0">
                <a:solidFill>
                  <a:srgbClr val="FF0000"/>
                </a:solidFill>
              </a:rPr>
              <a:t> via JLCPCB interface, don’t specify one here! Chance I forget to update the file which may cause them to hold the job while they confirm what I actually want.</a:t>
            </a:r>
          </a:p>
        </p:txBody>
      </p:sp>
    </p:spTree>
    <p:extLst>
      <p:ext uri="{BB962C8B-B14F-4D97-AF65-F5344CB8AC3E}">
        <p14:creationId xmlns:p14="http://schemas.microsoft.com/office/powerpoint/2010/main" val="38070385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D2FB-0AE1-2F09-B1D3-6C53D6AA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Ordering Full Assemblies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F3601A-6F69-E340-F36E-45A63070F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212" y="1585401"/>
            <a:ext cx="4900194" cy="38390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9823A-7EF9-DCEC-FF53-47C06BFD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C3ED4-D386-BDC9-35AA-34864748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4C2AB-8BD5-7E45-5B27-80FEC29D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71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2D7DB-677C-B720-50BB-4EE7F4A67391}"/>
              </a:ext>
            </a:extLst>
          </p:cNvPr>
          <p:cNvSpPr txBox="1"/>
          <p:nvPr/>
        </p:nvSpPr>
        <p:spPr>
          <a:xfrm>
            <a:off x="5615405" y="1574477"/>
            <a:ext cx="454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JLPCB can be used for even ordering simple pre-built boards like the one to the left.</a:t>
            </a:r>
          </a:p>
        </p:txBody>
      </p:sp>
    </p:spTree>
    <p:extLst>
      <p:ext uri="{BB962C8B-B14F-4D97-AF65-F5344CB8AC3E}">
        <p14:creationId xmlns:p14="http://schemas.microsoft.com/office/powerpoint/2010/main" val="4002691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5F74-7E7D-A915-7879-8B00DC22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Bill of Material (BOM)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6BFE-9A33-F1AA-D81A-F819DBA26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BOM is a critical file that contains your parts.</a:t>
            </a:r>
          </a:p>
          <a:p>
            <a:r>
              <a:rPr lang="en-CA" dirty="0"/>
              <a:t>You can maintain this separately OR export it from your design files (preferred).</a:t>
            </a:r>
          </a:p>
          <a:p>
            <a:r>
              <a:rPr lang="en-CA" dirty="0"/>
              <a:t>For JLCPCB they have a special format they want! But generally may look like this: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B08B9-5198-F7A1-F046-207725DE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4C88F-7AA1-38C5-FD89-B3139263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0F6D9-1E9E-76B8-5220-82F27C42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72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A4AAFA-1EB4-E244-F0B8-014B8AF8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4" y="4171775"/>
            <a:ext cx="10812651" cy="9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564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esktopPnP_Video">
            <a:hlinkClick r:id="" action="ppaction://media"/>
            <a:extLst>
              <a:ext uri="{FF2B5EF4-FFF2-40B4-BE49-F238E27FC236}">
                <a16:creationId xmlns:a16="http://schemas.microsoft.com/office/drawing/2014/main" id="{9CA755BF-7F56-43DE-99AA-C09C3622DC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D448F7-715F-2F7A-7CD2-9947F547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586" y="435959"/>
            <a:ext cx="10515600" cy="1325563"/>
          </a:xfrm>
        </p:spPr>
        <p:txBody>
          <a:bodyPr/>
          <a:lstStyle/>
          <a:p>
            <a:r>
              <a:rPr lang="en-CA" dirty="0"/>
              <a:t>Pick-n-Place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02CF-A950-0237-B6F1-47014BF5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F7D6B98-D19F-0138-D6B1-64AF34EA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D92BC-484D-7B83-0490-2B79585A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777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281C-E7C4-0695-08FC-90E83EAB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e.g., Full Production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C63C-691C-A754-8874-5D64139BA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76551"/>
            <a:ext cx="10515600" cy="581093"/>
          </a:xfrm>
        </p:spPr>
        <p:txBody>
          <a:bodyPr/>
          <a:lstStyle/>
          <a:p>
            <a:r>
              <a:rPr lang="en-CA" dirty="0">
                <a:hlinkClick r:id="rId2"/>
              </a:rPr>
              <a:t>https://www.youtube.com/watch?v=9uet6TNtUXI</a:t>
            </a:r>
            <a:r>
              <a:rPr lang="en-CA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3FC22-8485-5E58-1604-7F91E0AF0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CC-SA (C) Colin O'Flynn, 2025.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2DAED-5542-91DA-64D2-3775D10FA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961" y="1250884"/>
            <a:ext cx="6539283" cy="42612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D5A9D9-5EA2-03CF-46C2-24D7DF38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0285A3-6F4F-6FEF-13AF-BCDD45C3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68645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10B56-91E5-243A-BC78-C55222E3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PNP / CPL 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E6BCB-E149-ED7D-CFE7-356B9525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Manufactures may need specific format – see documentation for your software.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0D6A4-DAEA-941D-E76B-7ECD99D6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7281C-E1DE-3976-0584-EA968FD8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AAE0-7B5E-41F1-48F8-69311408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75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BFE71E-F176-6501-32BA-5514737E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27" y="2715889"/>
            <a:ext cx="5836773" cy="33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82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5621-B823-16DB-1F79-B2EE6F1F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Tape &amp; Reel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283C6-A950-2245-5EF3-376EB4988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5EE13-AF8E-B276-5E52-D99185AE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F4E6B-C490-4C0A-5AA2-4405561B2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76</a:t>
            </a:fld>
            <a:endParaRPr lang="en-CA"/>
          </a:p>
        </p:txBody>
      </p:sp>
      <p:pic>
        <p:nvPicPr>
          <p:cNvPr id="1026" name="Picture 2" descr="Tape &amp; Reel">
            <a:extLst>
              <a:ext uri="{FF2B5EF4-FFF2-40B4-BE49-F238E27FC236}">
                <a16:creationId xmlns:a16="http://schemas.microsoft.com/office/drawing/2014/main" id="{C10E676D-DAB0-B444-9F91-4A97CF984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02" y="1977030"/>
            <a:ext cx="4462766" cy="297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A-Z of Tape &amp; Reel - Part 1 A to G | Reel Service Limited">
            <a:extLst>
              <a:ext uri="{FF2B5EF4-FFF2-40B4-BE49-F238E27FC236}">
                <a16:creationId xmlns:a16="http://schemas.microsoft.com/office/drawing/2014/main" id="{3D213556-20C3-FBA3-39C4-03F93FE7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6807" y="1027906"/>
            <a:ext cx="43434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95D07A-D4D5-54BA-9F13-B2C856ED16EF}"/>
              </a:ext>
            </a:extLst>
          </p:cNvPr>
          <p:cNvSpPr txBox="1"/>
          <p:nvPr/>
        </p:nvSpPr>
        <p:spPr>
          <a:xfrm>
            <a:off x="4920368" y="3105931"/>
            <a:ext cx="77063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dirty="0"/>
              <a:t>https://www.reelservice.com/blog/2018/09/18/the-a-z-glossary-of-tape-reel-part-1-a-h/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167C3-C703-7C24-EB4D-02E877B60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68" y="3757612"/>
            <a:ext cx="3437424" cy="14245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4E2635-A937-BE10-E5D7-88F723E4E372}"/>
              </a:ext>
            </a:extLst>
          </p:cNvPr>
          <p:cNvSpPr txBox="1"/>
          <p:nvPr/>
        </p:nvSpPr>
        <p:spPr>
          <a:xfrm>
            <a:off x="4829801" y="5204987"/>
            <a:ext cx="62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dirty="0"/>
              <a:t>https://electronics.stackexchange.com/questions/694163/smd-resistor-rotation-on-tape-and-reel</a:t>
            </a:r>
          </a:p>
        </p:txBody>
      </p:sp>
    </p:spTree>
    <p:extLst>
      <p:ext uri="{BB962C8B-B14F-4D97-AF65-F5344CB8AC3E}">
        <p14:creationId xmlns:p14="http://schemas.microsoft.com/office/powerpoint/2010/main" val="1844035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6B66-2E1D-6957-AA80-610574C5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PNP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4CE91-8F45-BF81-7C09-8F3F0D3FC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The rotation of the parts needs to be relative to the part position in the “tape”.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This is </a:t>
            </a:r>
            <a:r>
              <a:rPr lang="en-CA" b="1" u="sng" dirty="0"/>
              <a:t>especially important with diodes (LEDs) </a:t>
            </a:r>
            <a:r>
              <a:rPr lang="en-CA" dirty="0"/>
              <a:t>where it won’t be obvious if the part is backwards.</a:t>
            </a:r>
          </a:p>
          <a:p>
            <a:pPr lvl="1"/>
            <a:r>
              <a:rPr lang="en-CA" dirty="0"/>
              <a:t>You will often supply documentation to confirm the anode or cathode of each diode.</a:t>
            </a:r>
          </a:p>
          <a:p>
            <a:pPr lvl="1"/>
            <a:endParaRPr lang="en-CA" dirty="0"/>
          </a:p>
          <a:p>
            <a:r>
              <a:rPr lang="en-CA" dirty="0"/>
              <a:t>Some workflows let you do this automatically (JLCPCB, </a:t>
            </a:r>
            <a:r>
              <a:rPr lang="en-CA" dirty="0" err="1"/>
              <a:t>MacroFab</a:t>
            </a:r>
            <a:r>
              <a:rPr lang="en-CA" dirty="0"/>
              <a:t>, </a:t>
            </a:r>
            <a:r>
              <a:rPr lang="en-CA" dirty="0" err="1"/>
              <a:t>etc</a:t>
            </a:r>
            <a:r>
              <a:rPr lang="en-CA" dirty="0"/>
              <a:t>).</a:t>
            </a:r>
          </a:p>
          <a:p>
            <a:pPr lvl="1"/>
            <a:r>
              <a:rPr lang="en-CA" dirty="0"/>
              <a:t>Always check – it may have something simple like a “pin 1” indicator for LEDs, </a:t>
            </a:r>
            <a:r>
              <a:rPr lang="en-CA" b="1" u="sng" dirty="0"/>
              <a:t>go check if Pin 1 means anode or cathode &amp; that your files agree!!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111F6-28DB-2F6E-93D7-3EF8B6A6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1A4A6-1672-7511-2313-62A570D2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DF613-C54C-059B-B596-E5FA1ACC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547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E2B-7BC2-43AE-D747-A6A4A990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JLCPCB Assembly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2627C-68A8-BD2C-8234-AD76ABC5B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https://cart.jlcpcb.com/quote?fromDemo=yes</a:t>
            </a:r>
            <a:r>
              <a:rPr lang="en-CA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4BB4B-09FE-2341-1AFC-66E5E722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3AC9D-AB2E-7C8E-0111-23876842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0DB39-E857-8DEE-3599-023FAD5D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4888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BCE3-6652-469D-EFA9-D91F9F4F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JLCPCB Parts (LCSC)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77FD5F-E9F1-F4D2-D309-4FF51D284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04" y="1561608"/>
            <a:ext cx="583846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8F433-9892-B576-593B-E7C0B2A7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9C540-70DF-0D00-895F-7C4CCD68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6A549-30C7-FCA8-5749-C7F1FAFA7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79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1F33D-752D-CC94-0D52-66A735E50B99}"/>
              </a:ext>
            </a:extLst>
          </p:cNvPr>
          <p:cNvSpPr txBox="1"/>
          <p:nvPr/>
        </p:nvSpPr>
        <p:spPr>
          <a:xfrm>
            <a:off x="7753082" y="1690688"/>
            <a:ext cx="3691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 special suppliers where possible with JLCPCB – many parts are not available in each others markets.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FFD0BC-59FF-C267-F347-9D3FF23D46EB}"/>
              </a:ext>
            </a:extLst>
          </p:cNvPr>
          <p:cNvCxnSpPr/>
          <p:nvPr/>
        </p:nvCxnSpPr>
        <p:spPr>
          <a:xfrm flipH="1">
            <a:off x="6413679" y="1899634"/>
            <a:ext cx="1339403" cy="5795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174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FE90B-E10C-F195-C90E-781BC64E3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319F-0F4B-BC53-7B88-F026F32B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PCBs 101: Basic 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47930-4083-5BED-F4A6-30F2D748B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88244-90CB-CCFA-D19D-E13CA66B16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08"/>
          <a:stretch/>
        </p:blipFill>
        <p:spPr>
          <a:xfrm>
            <a:off x="956525" y="2047741"/>
            <a:ext cx="10397275" cy="2846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A3DB0B-8801-F205-75C7-76198A7B39B7}"/>
              </a:ext>
            </a:extLst>
          </p:cNvPr>
          <p:cNvSpPr txBox="1"/>
          <p:nvPr/>
        </p:nvSpPr>
        <p:spPr>
          <a:xfrm>
            <a:off x="1603546" y="5051725"/>
            <a:ext cx="9512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dirty="0"/>
              <a:t>https://www.altium.com/documentation/altium-nexus/understanding-printed-circuit-board-makeup?version=4#single-sided-board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3193CB4-6708-40B8-82BC-AD40231A6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33A05C-F319-C0AB-18A7-5391BBC8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1676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5DEF-CC00-22D0-60AC-A5D919F7C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Finding Replacement Parts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267413-10FD-1DC7-3036-846296B9E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682" y="1687272"/>
            <a:ext cx="9126148" cy="34834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A67FE-23C4-651C-6133-0F15C680A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E2A1E-AE10-9877-4E32-52151081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A8802-70AD-1D98-3E5B-5F052AF3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80</a:t>
            </a:fld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885548-B30C-05F2-21D1-75934E1E9EAD}"/>
              </a:ext>
            </a:extLst>
          </p:cNvPr>
          <p:cNvSpPr/>
          <p:nvPr/>
        </p:nvSpPr>
        <p:spPr>
          <a:xfrm>
            <a:off x="1389888" y="1734747"/>
            <a:ext cx="8731214" cy="2873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4C542E-3D7A-FB81-4C64-998004909144}"/>
              </a:ext>
            </a:extLst>
          </p:cNvPr>
          <p:cNvSpPr/>
          <p:nvPr/>
        </p:nvSpPr>
        <p:spPr>
          <a:xfrm>
            <a:off x="1499616" y="2414886"/>
            <a:ext cx="8402030" cy="2873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B7B875-535B-8DB7-0DFD-900B491E9E10}"/>
              </a:ext>
            </a:extLst>
          </p:cNvPr>
          <p:cNvSpPr/>
          <p:nvPr/>
        </p:nvSpPr>
        <p:spPr>
          <a:xfrm>
            <a:off x="1580170" y="4328159"/>
            <a:ext cx="8402030" cy="2873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653A4-12C3-29E8-0114-6AC966A25629}"/>
              </a:ext>
            </a:extLst>
          </p:cNvPr>
          <p:cNvSpPr txBox="1"/>
          <p:nvPr/>
        </p:nvSpPr>
        <p:spPr>
          <a:xfrm>
            <a:off x="773321" y="5345321"/>
            <a:ext cx="11087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NOTE: The search isn’t that good. Here I tried a few variations (560 resistor, 560 ohm resistor, 560R resistor).</a:t>
            </a:r>
          </a:p>
          <a:p>
            <a:r>
              <a:rPr lang="en-CA" dirty="0"/>
              <a:t>Check carefully on hover-over that it looks reasonable &amp; package size is what I need (0402), then click the item to see all details.</a:t>
            </a:r>
          </a:p>
        </p:txBody>
      </p:sp>
    </p:spTree>
    <p:extLst>
      <p:ext uri="{BB962C8B-B14F-4D97-AF65-F5344CB8AC3E}">
        <p14:creationId xmlns:p14="http://schemas.microsoft.com/office/powerpoint/2010/main" val="839252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1AAFF-685F-2F5B-E309-139F0854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4FCD-5FCB-20C6-B4A2-EE7139CC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4F730-8824-71C6-1AE1-B1D31C5E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81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FAAA8A-3518-10D2-03D5-D94C2B6D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785"/>
            <a:ext cx="12192000" cy="3688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E57AA3-05A7-356B-B871-93FCE62DE237}"/>
              </a:ext>
            </a:extLst>
          </p:cNvPr>
          <p:cNvSpPr txBox="1"/>
          <p:nvPr/>
        </p:nvSpPr>
        <p:spPr>
          <a:xfrm>
            <a:off x="773321" y="5345321"/>
            <a:ext cx="1108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E.g., here “560 0402” is coming up with 5.6K, 56R, 56k, </a:t>
            </a:r>
            <a:r>
              <a:rPr lang="en-CA" dirty="0" err="1"/>
              <a:t>etc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62589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D5BF3-9202-B3CD-4320-3A2EFEE9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SIDEBAR: Suffixes as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ED207-D7FA-BFCA-D657-19ADA307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52" y="162184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dirty="0"/>
              <a:t>Very common to use R as “ohms”, then drop it for higher values. The suffix also becomes the decimal place: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sz="3000" dirty="0"/>
              <a:t>560R = 560</a:t>
            </a:r>
            <a:r>
              <a:rPr lang="el-GR" sz="3000" dirty="0"/>
              <a:t>Ω</a:t>
            </a:r>
            <a:endParaRPr lang="en-CA" sz="3000" dirty="0"/>
          </a:p>
          <a:p>
            <a:pPr marL="457200" lvl="1" indent="0">
              <a:buNone/>
            </a:pPr>
            <a:r>
              <a:rPr lang="en-CA" sz="3000" dirty="0"/>
              <a:t>560k = 560k</a:t>
            </a:r>
            <a:r>
              <a:rPr lang="el-GR" sz="3000" dirty="0"/>
              <a:t>Ω</a:t>
            </a:r>
            <a:endParaRPr lang="en-CA" sz="3000" dirty="0"/>
          </a:p>
          <a:p>
            <a:pPr marL="457200" lvl="1" indent="0">
              <a:buNone/>
            </a:pPr>
            <a:r>
              <a:rPr lang="en-CA" sz="3000" dirty="0"/>
              <a:t>5k6 = 5.6k</a:t>
            </a:r>
            <a:r>
              <a:rPr lang="el-GR" sz="3000" dirty="0"/>
              <a:t>Ω</a:t>
            </a:r>
            <a:endParaRPr lang="en-CA" sz="3000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For capacitors, common to use n or u:</a:t>
            </a:r>
          </a:p>
          <a:p>
            <a:pPr marL="0" indent="0">
              <a:buNone/>
            </a:pPr>
            <a:endParaRPr lang="en-CA" dirty="0"/>
          </a:p>
          <a:p>
            <a:pPr marL="457200" lvl="1" indent="0">
              <a:buNone/>
            </a:pPr>
            <a:r>
              <a:rPr lang="en-CA" sz="3000" dirty="0"/>
              <a:t>100n = 100nF</a:t>
            </a:r>
          </a:p>
          <a:p>
            <a:pPr marL="457200" lvl="1" indent="0">
              <a:buNone/>
            </a:pPr>
            <a:r>
              <a:rPr lang="en-CA" sz="3000" dirty="0"/>
              <a:t>2u2 = 2.2µF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B76BF-28CC-5546-2C33-4EE0975B1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27555-CE63-1261-5EC8-AE7952A4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361F2-1211-E3AF-2DE8-C020919B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8992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3A4D-23F6-9D47-0C3E-185E5A14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Placement Preview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413970-0928-65E2-3C82-5C52C5F49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365" y="1690688"/>
            <a:ext cx="699687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1A9D6-687D-55A8-9599-C8E73FF8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8C7EC-B4B3-CCE9-24DB-7766E0AD7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6F03E-6C63-828D-A4AB-58AF5A48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7393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778B-131D-CA56-7F28-D5A87B15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Fixing Orientation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4E5922-25CA-51BA-8D4E-1EA1E2098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242" y="1690688"/>
            <a:ext cx="315044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AA476-8BFB-08E2-5439-601552BE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C6932-7184-2983-378B-3E7A333E9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F1896-B796-338C-E2B2-8F3998DC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84</a:t>
            </a:fld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B51AF-8710-C82F-3966-A7D657813D2B}"/>
              </a:ext>
            </a:extLst>
          </p:cNvPr>
          <p:cNvSpPr txBox="1"/>
          <p:nvPr/>
        </p:nvSpPr>
        <p:spPr>
          <a:xfrm>
            <a:off x="3904923" y="1896247"/>
            <a:ext cx="74488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See </a:t>
            </a:r>
            <a:r>
              <a:rPr lang="en-CA" sz="2400" dirty="0">
                <a:hlinkClick r:id="rId3"/>
              </a:rPr>
              <a:t>https://jlcpcb.com/help/article/pcb-assembly-faqs-part-2</a:t>
            </a:r>
            <a:r>
              <a:rPr lang="en-CA" sz="2400" dirty="0"/>
              <a:t> if using this service.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6B06B3-1048-65A0-DF86-6D88C929DBC4}"/>
              </a:ext>
            </a:extLst>
          </p:cNvPr>
          <p:cNvSpPr txBox="1"/>
          <p:nvPr/>
        </p:nvSpPr>
        <p:spPr>
          <a:xfrm>
            <a:off x="3904923" y="3245204"/>
            <a:ext cx="74488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They rely on silkscreen markings to confirm polarity/rotation.</a:t>
            </a:r>
          </a:p>
          <a:p>
            <a:endParaRPr lang="en-CA" sz="2400" dirty="0"/>
          </a:p>
          <a:p>
            <a:r>
              <a:rPr lang="en-CA" sz="2400" dirty="0"/>
              <a:t>The previewer </a:t>
            </a:r>
            <a:r>
              <a:rPr lang="en-CA" sz="2400" u="sng" dirty="0"/>
              <a:t>may be wrong,</a:t>
            </a:r>
            <a:r>
              <a:rPr lang="en-CA" sz="2400" dirty="0"/>
              <a:t> this will get fixed later and you will need to confirm it.</a:t>
            </a:r>
          </a:p>
        </p:txBody>
      </p:sp>
    </p:spTree>
    <p:extLst>
      <p:ext uri="{BB962C8B-B14F-4D97-AF65-F5344CB8AC3E}">
        <p14:creationId xmlns:p14="http://schemas.microsoft.com/office/powerpoint/2010/main" val="32967114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B9C60-217C-A415-F6B3-CF14FBC3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97D4C-ABA4-BD27-CFBB-98127646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Sidebar: </a:t>
            </a:r>
            <a:r>
              <a:rPr lang="en-CA" dirty="0"/>
              <a:t>Pin 1, Anodes/Cathode Markings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CFEF2-DE28-F35B-75F4-705B41B5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A07D0-23AF-C886-85EF-F512A4DF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19475-699C-F507-D6DE-DE642991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85</a:t>
            </a:fld>
            <a:endParaRPr lang="en-CA"/>
          </a:p>
        </p:txBody>
      </p:sp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75427B43-CD77-7E56-EC13-27BE129D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248306"/>
            <a:ext cx="4854714" cy="3238094"/>
          </a:xfrm>
          <a:prstGeom prst="rect">
            <a:avLst/>
          </a:prstGeom>
        </p:spPr>
      </p:pic>
      <p:pic>
        <p:nvPicPr>
          <p:cNvPr id="10" name="Picture 9" descr="A close up of a computer chip&#10;&#10;Description automatically generated">
            <a:extLst>
              <a:ext uri="{FF2B5EF4-FFF2-40B4-BE49-F238E27FC236}">
                <a16:creationId xmlns:a16="http://schemas.microsoft.com/office/drawing/2014/main" id="{843EA3D7-DD43-5B1E-14FB-3910A19ACF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5797" y="2688054"/>
            <a:ext cx="4895537" cy="29349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9E0690-06E7-567E-9DFB-9FCB1B72A706}"/>
              </a:ext>
            </a:extLst>
          </p:cNvPr>
          <p:cNvSpPr txBox="1"/>
          <p:nvPr/>
        </p:nvSpPr>
        <p:spPr>
          <a:xfrm>
            <a:off x="2900597" y="1528997"/>
            <a:ext cx="739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/>
              <a:t>Pin 1 marking is visible with part mounted.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80DB78-32C3-6DD1-F794-38774051D230}"/>
              </a:ext>
            </a:extLst>
          </p:cNvPr>
          <p:cNvCxnSpPr/>
          <p:nvPr/>
        </p:nvCxnSpPr>
        <p:spPr>
          <a:xfrm flipH="1">
            <a:off x="2368446" y="1898329"/>
            <a:ext cx="697043" cy="1444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3290B1-0F82-81E1-F665-C4DF3AF5ECDD}"/>
              </a:ext>
            </a:extLst>
          </p:cNvPr>
          <p:cNvCxnSpPr>
            <a:cxnSpLocks/>
          </p:cNvCxnSpPr>
          <p:nvPr/>
        </p:nvCxnSpPr>
        <p:spPr>
          <a:xfrm>
            <a:off x="3125449" y="1898329"/>
            <a:ext cx="3912433" cy="13770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4121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16CE-B3F2-B82F-5B4C-3B8177560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C39D-1266-5D53-97BB-820D01AC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Sidebar: Pin 1, Anodes/Cathode Markings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79D14-4619-A4E3-BC2B-7E07E9E1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3A41B-E342-BD31-B273-39A1E138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DD76-D1B5-746B-A47A-2CB9144C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86</a:t>
            </a:fld>
            <a:endParaRPr lang="en-CA"/>
          </a:p>
        </p:txBody>
      </p:sp>
      <p:pic>
        <p:nvPicPr>
          <p:cNvPr id="8" name="Picture 7" descr="A close up of a circuit board&#10;&#10;Description automatically generated">
            <a:extLst>
              <a:ext uri="{FF2B5EF4-FFF2-40B4-BE49-F238E27FC236}">
                <a16:creationId xmlns:a16="http://schemas.microsoft.com/office/drawing/2014/main" id="{59E2AEA5-9120-A063-536A-A3F4B9320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777" y="1853418"/>
            <a:ext cx="5375223" cy="37919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D940FA-0200-6021-B213-1AE3998FEB4C}"/>
              </a:ext>
            </a:extLst>
          </p:cNvPr>
          <p:cNvCxnSpPr/>
          <p:nvPr/>
        </p:nvCxnSpPr>
        <p:spPr>
          <a:xfrm flipH="1">
            <a:off x="4864308" y="3125449"/>
            <a:ext cx="2930577" cy="8394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C0BDA65-1636-07D1-45B3-2215A17F4A25}"/>
              </a:ext>
            </a:extLst>
          </p:cNvPr>
          <p:cNvSpPr txBox="1"/>
          <p:nvPr/>
        </p:nvSpPr>
        <p:spPr>
          <a:xfrm>
            <a:off x="7807377" y="2549051"/>
            <a:ext cx="3663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What does this polygon mean?</a:t>
            </a:r>
          </a:p>
          <a:p>
            <a:endParaRPr lang="en-CA" b="1" dirty="0"/>
          </a:p>
          <a:p>
            <a:r>
              <a:rPr lang="en-CA" b="1" dirty="0"/>
              <a:t>Be sure to document if anode or cathode!!</a:t>
            </a:r>
          </a:p>
        </p:txBody>
      </p:sp>
    </p:spTree>
    <p:extLst>
      <p:ext uri="{BB962C8B-B14F-4D97-AF65-F5344CB8AC3E}">
        <p14:creationId xmlns:p14="http://schemas.microsoft.com/office/powerpoint/2010/main" val="22054069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8A3A-3F2E-89EE-CF19-1F00ADA8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Sidebar on Sidebar: IC Ejection Marks</a:t>
            </a:r>
          </a:p>
        </p:txBody>
      </p:sp>
      <p:pic>
        <p:nvPicPr>
          <p:cNvPr id="8" name="Content Placeholder 7" descr="A close up of a computer chip&#10;&#10;Description automatically generated">
            <a:extLst>
              <a:ext uri="{FF2B5EF4-FFF2-40B4-BE49-F238E27FC236}">
                <a16:creationId xmlns:a16="http://schemas.microsoft.com/office/drawing/2014/main" id="{590D0A86-71AC-7770-9CBF-0277D8662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280444"/>
            <a:ext cx="3810000" cy="34861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4B9EB-7990-F827-0B2A-35B1D929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6974F-82FB-B315-A854-6F485D734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9C76E-3B82-F3F8-BC74-3E8B26BE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87</a:t>
            </a:fld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8859F4-B9A3-74EC-236B-52056D8E5ED0}"/>
              </a:ext>
            </a:extLst>
          </p:cNvPr>
          <p:cNvCxnSpPr>
            <a:cxnSpLocks/>
          </p:cNvCxnSpPr>
          <p:nvPr/>
        </p:nvCxnSpPr>
        <p:spPr>
          <a:xfrm>
            <a:off x="2908092" y="2280444"/>
            <a:ext cx="2518347" cy="7025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59B36E-9585-315D-2CA8-84AF3C6BC268}"/>
              </a:ext>
            </a:extLst>
          </p:cNvPr>
          <p:cNvSpPr txBox="1"/>
          <p:nvPr/>
        </p:nvSpPr>
        <p:spPr>
          <a:xfrm>
            <a:off x="1452797" y="2062118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Pin 1 Marking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EA4598-A08A-CDBB-0AF1-153750F3847C}"/>
              </a:ext>
            </a:extLst>
          </p:cNvPr>
          <p:cNvCxnSpPr>
            <a:cxnSpLocks/>
          </p:cNvCxnSpPr>
          <p:nvPr/>
        </p:nvCxnSpPr>
        <p:spPr>
          <a:xfrm>
            <a:off x="2975548" y="4579495"/>
            <a:ext cx="2330345" cy="484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37CB4F-2582-2CE9-F08F-07B79808295D}"/>
              </a:ext>
            </a:extLst>
          </p:cNvPr>
          <p:cNvCxnSpPr>
            <a:cxnSpLocks/>
          </p:cNvCxnSpPr>
          <p:nvPr/>
        </p:nvCxnSpPr>
        <p:spPr>
          <a:xfrm flipV="1">
            <a:off x="2975548" y="3035671"/>
            <a:ext cx="4407108" cy="1543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F7380D-2504-7584-C9B5-1DAEA514D952}"/>
              </a:ext>
            </a:extLst>
          </p:cNvPr>
          <p:cNvSpPr txBox="1"/>
          <p:nvPr/>
        </p:nvSpPr>
        <p:spPr>
          <a:xfrm>
            <a:off x="381001" y="4130127"/>
            <a:ext cx="2669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 pin markings.</a:t>
            </a:r>
          </a:p>
          <a:p>
            <a:r>
              <a:rPr lang="en-CA" dirty="0"/>
              <a:t>These are from moulding process.</a:t>
            </a:r>
          </a:p>
        </p:txBody>
      </p:sp>
    </p:spTree>
    <p:extLst>
      <p:ext uri="{BB962C8B-B14F-4D97-AF65-F5344CB8AC3E}">
        <p14:creationId xmlns:p14="http://schemas.microsoft.com/office/powerpoint/2010/main" val="11322846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52425-EFB2-0178-F769-1062A7832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C769227F-F933-9FED-AB6A-573B521A1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3815" y="2547144"/>
            <a:ext cx="3810000" cy="29527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2CCBC-C006-7FE4-FB37-78C4DD20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Sidebar on Sidebar: IC Ejection Marks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CC554-5174-8CB0-DA2E-343AF4B7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37B0D-C163-6AE6-CF25-0E7B1967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879FF-178E-5EB7-9E99-12CA010C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88</a:t>
            </a:fld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20FF9B-824F-88FF-DECD-F817F6B96B3F}"/>
              </a:ext>
            </a:extLst>
          </p:cNvPr>
          <p:cNvCxnSpPr>
            <a:cxnSpLocks/>
          </p:cNvCxnSpPr>
          <p:nvPr/>
        </p:nvCxnSpPr>
        <p:spPr>
          <a:xfrm>
            <a:off x="2908092" y="2280444"/>
            <a:ext cx="3717560" cy="1324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D818FFD-4110-B1C5-2A1D-A3C0DC2BC57E}"/>
              </a:ext>
            </a:extLst>
          </p:cNvPr>
          <p:cNvSpPr txBox="1"/>
          <p:nvPr/>
        </p:nvSpPr>
        <p:spPr>
          <a:xfrm>
            <a:off x="1452797" y="2062118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Pin 1 Marking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2DC5AC-7B43-F10A-5348-653622D7EC07}"/>
              </a:ext>
            </a:extLst>
          </p:cNvPr>
          <p:cNvCxnSpPr>
            <a:cxnSpLocks/>
          </p:cNvCxnSpPr>
          <p:nvPr/>
        </p:nvCxnSpPr>
        <p:spPr>
          <a:xfrm flipV="1">
            <a:off x="2623279" y="4099810"/>
            <a:ext cx="1716373" cy="361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E877C8-CFB4-E190-356C-CE3E7A249EC5}"/>
              </a:ext>
            </a:extLst>
          </p:cNvPr>
          <p:cNvSpPr txBox="1"/>
          <p:nvPr/>
        </p:nvSpPr>
        <p:spPr>
          <a:xfrm>
            <a:off x="1452797" y="4276924"/>
            <a:ext cx="266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 pin 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3F269F-6B0A-F7B4-EBCF-AEBC77205886}"/>
              </a:ext>
            </a:extLst>
          </p:cNvPr>
          <p:cNvSpPr txBox="1"/>
          <p:nvPr/>
        </p:nvSpPr>
        <p:spPr>
          <a:xfrm>
            <a:off x="1867525" y="5679581"/>
            <a:ext cx="885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Ejector marks are much </a:t>
            </a:r>
            <a:r>
              <a:rPr lang="en-CA" u="sng" dirty="0"/>
              <a:t>shallower</a:t>
            </a:r>
            <a:r>
              <a:rPr lang="en-CA" dirty="0"/>
              <a:t>. Look carefully!</a:t>
            </a:r>
          </a:p>
        </p:txBody>
      </p:sp>
    </p:spTree>
    <p:extLst>
      <p:ext uri="{BB962C8B-B14F-4D97-AF65-F5344CB8AC3E}">
        <p14:creationId xmlns:p14="http://schemas.microsoft.com/office/powerpoint/2010/main" val="18245170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DF73-8BE8-008A-FFD6-51575733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Part 3: KiCAD Introduction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0B3A8D-DB43-AAED-1164-4DE707D7A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D96E8-D082-4814-26BB-8FC971459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F713-BFE3-81B8-D9E4-55561304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847D-401B-7D78-9652-E40CC409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392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39D19-C633-703E-3F8E-DAD5637C7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60DD-BDB6-BCEB-676E-AF71CC9A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Old PCBs!</a:t>
            </a:r>
          </a:p>
        </p:txBody>
      </p:sp>
      <p:pic>
        <p:nvPicPr>
          <p:cNvPr id="4098" name="Picture 2" descr="Affordable PCB Etching System with Agitator and Heater">
            <a:extLst>
              <a:ext uri="{FF2B5EF4-FFF2-40B4-BE49-F238E27FC236}">
                <a16:creationId xmlns:a16="http://schemas.microsoft.com/office/drawing/2014/main" id="{76C65E06-4D82-3DFF-1761-335956B5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390" y="1359945"/>
            <a:ext cx="4546242" cy="45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E5A90-6CBD-9B04-EEDE-6CC0F836E123}"/>
              </a:ext>
            </a:extLst>
          </p:cNvPr>
          <p:cNvSpPr txBox="1"/>
          <p:nvPr/>
        </p:nvSpPr>
        <p:spPr>
          <a:xfrm>
            <a:off x="5700512" y="5543213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https://www.youtube.com/watch?v=URGfZukAs98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F13DD2-7BCD-AC3C-62AD-33734A8F6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038" y="945455"/>
            <a:ext cx="6608762" cy="435949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89BDE-F351-E220-F88C-82F014367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051F2F0-8F53-D631-F188-9D6A41677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359" y="5882963"/>
            <a:ext cx="2733096" cy="6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730BDDD-E9CE-E05F-0FBA-9591F0C2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4D22D6-E95C-2606-1C74-64FB2F89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266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2C51-05B4-168F-E062-4097B22F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Getting / Installing </a:t>
            </a:r>
            <a:r>
              <a:rPr lang="en-CA" dirty="0" err="1"/>
              <a:t>KiCad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D5173-53A1-3701-707D-EC19063E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991" y="5377713"/>
            <a:ext cx="10515600" cy="163494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https://www.kicad.org/download/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01D89-F6CB-363F-F432-7E3193D4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A3759-5C79-D462-50A7-60F3FD288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A22AE-8336-46D6-3349-C3BB67D0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90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DE504-92F7-1AE9-07E4-C6F07E28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22" y="1938744"/>
            <a:ext cx="6813030" cy="319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694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79DD-EDED-FDD8-F79C-B158CB4E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Starting a Simple Project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81E9CA-2A8E-DF5D-E5A0-FB0C17739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388" y="2523603"/>
            <a:ext cx="5150370" cy="181079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89945D-6368-1D09-3966-A55AACB07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160D3-8550-61DE-8A4E-5E2BD86C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0D439-296C-E3D3-CC79-A7E1A6C3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91</a:t>
            </a:fld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93C3E-9F8D-B611-7A07-66AFDE10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23" y="2213621"/>
            <a:ext cx="4563112" cy="229584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2D85231-1A2A-4689-75BC-68191B7D3F90}"/>
              </a:ext>
            </a:extLst>
          </p:cNvPr>
          <p:cNvSpPr/>
          <p:nvPr/>
        </p:nvSpPr>
        <p:spPr>
          <a:xfrm>
            <a:off x="5981075" y="3125449"/>
            <a:ext cx="704538" cy="7495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60035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05AE-26E3-DAAF-034B-1F38961F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First Time: Defaults should be OK!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BB396A-176C-4538-A47B-0F14C92AA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95" y="1925691"/>
            <a:ext cx="6096851" cy="40582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36E4B-675E-E940-8FAE-E2573B2EF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A5E66-9AD5-8ADE-F70F-252583A1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66745-3B52-A965-AAF6-4F79F163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92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14766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26E3-8D6B-1664-4DA4-5B99AF40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Project: Keep It Simple!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5F2B7-8EA3-D051-62B7-A4910B29A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Make a simple first project (See Group Assignment).</a:t>
            </a:r>
          </a:p>
          <a:p>
            <a:endParaRPr lang="en-CA" dirty="0"/>
          </a:p>
          <a:p>
            <a:r>
              <a:rPr lang="en-CA" dirty="0"/>
              <a:t>Keep a single sheet to avoid learning about hierarchy for now.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9B788-6D2B-72A6-0019-5603FA40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32C60-ECEA-E312-4CC7-4EDC8B18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D911D-B095-8FCB-8D3E-8A031120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93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56393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DC9F-759A-CBE9-F9E5-7C151159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Symbols &amp; Footprints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CFE7B-2D5C-091F-32EE-A88E8F1FE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Symbol </a:t>
            </a:r>
            <a:r>
              <a:rPr lang="en-CA" i="1" dirty="0"/>
              <a:t>libraries</a:t>
            </a:r>
            <a:r>
              <a:rPr lang="en-CA" dirty="0"/>
              <a:t> hold the symbols used on the schematic.</a:t>
            </a:r>
          </a:p>
          <a:p>
            <a:r>
              <a:rPr lang="en-CA" dirty="0"/>
              <a:t>Similar </a:t>
            </a:r>
            <a:r>
              <a:rPr lang="en-CA" i="1" dirty="0"/>
              <a:t>libraries</a:t>
            </a:r>
            <a:r>
              <a:rPr lang="en-CA" dirty="0"/>
              <a:t> hold the footprints we’ll use to design the PCB.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20AED-F337-BD89-9A86-9E60A0C8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E51B9-B4CF-320B-5CF0-CA19EC2B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129A0-0C6C-47AE-A9BE-F107BC3B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18467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1EE9-1940-4D63-9F80-0A7C92C2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Schematic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E43AE-947D-9964-9450-9D0E035A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7EF02-9886-7131-5CA9-441998E7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621" y="1690688"/>
            <a:ext cx="4305901" cy="393437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EA64EA-AA3C-688E-BE3D-AACCD430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CFCD6A-3009-B984-7974-99744A9A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69602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6444-31D5-C9EF-53E9-17A067B94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69D9-B183-7FC3-771C-27347708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Schematic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159C4-B6F0-323A-7F8A-E35EE9ED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EF6D8-E0AC-2753-495E-BDAB99E123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371" y="1367095"/>
            <a:ext cx="6328457" cy="498925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8B3DE8-EBC3-0501-05EB-8F723E4B5FED}"/>
              </a:ext>
            </a:extLst>
          </p:cNvPr>
          <p:cNvCxnSpPr/>
          <p:nvPr/>
        </p:nvCxnSpPr>
        <p:spPr>
          <a:xfrm flipH="1">
            <a:off x="1410237" y="1423115"/>
            <a:ext cx="6915955" cy="160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4217FA-3640-4B18-EA19-677FC29B30B5}"/>
              </a:ext>
            </a:extLst>
          </p:cNvPr>
          <p:cNvSpPr txBox="1"/>
          <p:nvPr/>
        </p:nvSpPr>
        <p:spPr>
          <a:xfrm>
            <a:off x="8305800" y="1208330"/>
            <a:ext cx="278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Search for “Capacitor”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FF513A-C4A0-B062-5310-92E0C2B1D562}"/>
              </a:ext>
            </a:extLst>
          </p:cNvPr>
          <p:cNvCxnSpPr>
            <a:cxnSpLocks/>
          </p:cNvCxnSpPr>
          <p:nvPr/>
        </p:nvCxnSpPr>
        <p:spPr>
          <a:xfrm flipH="1" flipV="1">
            <a:off x="2708857" y="2283853"/>
            <a:ext cx="5759002" cy="800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D49774-DFF3-E416-EE18-B06A405C64C9}"/>
              </a:ext>
            </a:extLst>
          </p:cNvPr>
          <p:cNvSpPr txBox="1"/>
          <p:nvPr/>
        </p:nvSpPr>
        <p:spPr>
          <a:xfrm>
            <a:off x="8440274" y="2926723"/>
            <a:ext cx="224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on the Symbol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5DFA5-1D0E-0E7C-0E43-A4A2AF674EA6}"/>
              </a:ext>
            </a:extLst>
          </p:cNvPr>
          <p:cNvCxnSpPr>
            <a:cxnSpLocks/>
          </p:cNvCxnSpPr>
          <p:nvPr/>
        </p:nvCxnSpPr>
        <p:spPr>
          <a:xfrm flipH="1">
            <a:off x="6422423" y="4913290"/>
            <a:ext cx="1755820" cy="207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FC78B89-844C-AF67-EDAF-B2D93052AEA8}"/>
              </a:ext>
            </a:extLst>
          </p:cNvPr>
          <p:cNvSpPr txBox="1"/>
          <p:nvPr/>
        </p:nvSpPr>
        <p:spPr>
          <a:xfrm>
            <a:off x="8153400" y="4590124"/>
            <a:ext cx="375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is a generic symbol with no footprint. We’ll need to specify one!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ED4FED1-2B40-7C56-A9B0-41A1AF2E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EFD965-EB62-23C1-263F-277EBE14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96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03913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729DD-09DA-7159-369E-8403B2406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7FE6-7C2E-B311-4056-C2150B36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Schematic Entry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B6E86-8D1C-14B6-4241-98AC2651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38F58-C919-3DFD-A987-5F5638A24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318" y="1335891"/>
            <a:ext cx="6776795" cy="538558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315435-DE64-17E1-A589-7F97CAAC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CA822-E2DC-4008-592D-4752975A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97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79556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EDB8-7692-2CB9-6EB1-CFE13308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HINT: Selecting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0289-17F0-9D0B-56A2-B067384AC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If selecting parts (like op-amps, microcontrollers, </a:t>
            </a:r>
            <a:r>
              <a:rPr lang="en-CA" dirty="0" err="1"/>
              <a:t>etc</a:t>
            </a:r>
            <a:r>
              <a:rPr lang="en-CA" dirty="0"/>
              <a:t>) try to stick with parts that are in the library, saves you from making footprints.</a:t>
            </a:r>
          </a:p>
          <a:p>
            <a:endParaRPr lang="en-CA" dirty="0"/>
          </a:p>
          <a:p>
            <a:r>
              <a:rPr lang="en-CA" dirty="0"/>
              <a:t>Decide on what you are comfortable soldering. If DIY stick with through hole or large SMD. If using JLCPCB Assembly stick with SMD (they prefer SMD to through hole).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92843-7714-0DEA-B2B6-C9188BE4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A37EE-D7B0-DBCA-656F-AFCDB9C51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8DB51-2671-04C5-DB27-2E360FD5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67665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2ED5-F216-5FD7-E562-AFB5DF02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Adding Power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A2E3AE-62CE-3AB6-1D99-A9BE647C1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563" y="1953016"/>
            <a:ext cx="7528837" cy="346592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B7965-5E51-68F2-78A0-E1ADF2AB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2025-01-15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F07C7-9F06-F882-61ED-475D0DB9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CC-SA (C) Colin O'Flynn, 2025.</a:t>
            </a: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F3833-FDDB-E49E-86AD-5E32688D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FCBCE-5FFA-4F08-BF3D-084A2BB68F27}" type="slidenum">
              <a:rPr lang="en-CA" smtClean="0"/>
              <a:t>99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ABDF3-9310-5D15-AFA7-74A49C33214F}"/>
              </a:ext>
            </a:extLst>
          </p:cNvPr>
          <p:cNvSpPr txBox="1"/>
          <p:nvPr/>
        </p:nvSpPr>
        <p:spPr>
          <a:xfrm>
            <a:off x="8503781" y="2589628"/>
            <a:ext cx="29568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same name gets connected together, actual name doesn’t matter.</a:t>
            </a:r>
          </a:p>
          <a:p>
            <a:endParaRPr lang="en-CA" dirty="0"/>
          </a:p>
          <a:p>
            <a:r>
              <a:rPr lang="en-CA" dirty="0"/>
              <a:t>But make sure you use the same name for e.g., all your 3.3V nets!</a:t>
            </a:r>
          </a:p>
        </p:txBody>
      </p:sp>
    </p:spTree>
    <p:extLst>
      <p:ext uri="{BB962C8B-B14F-4D97-AF65-F5344CB8AC3E}">
        <p14:creationId xmlns:p14="http://schemas.microsoft.com/office/powerpoint/2010/main" val="2202587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</TotalTime>
  <Words>5996</Words>
  <Application>Microsoft Office PowerPoint</Application>
  <PresentationFormat>Widescreen</PresentationFormat>
  <Paragraphs>991</Paragraphs>
  <Slides>154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8" baseType="lpstr">
      <vt:lpstr>Aptos</vt:lpstr>
      <vt:lpstr>Aptos Display</vt:lpstr>
      <vt:lpstr>Arial</vt:lpstr>
      <vt:lpstr>Office Theme</vt:lpstr>
      <vt:lpstr>Notes on Usage</vt:lpstr>
      <vt:lpstr>PowerPoint Presentation</vt:lpstr>
      <vt:lpstr>WARNING ON THIS LECTURE</vt:lpstr>
      <vt:lpstr>Background to this Lecture</vt:lpstr>
      <vt:lpstr>e.g., my PCBs over the years</vt:lpstr>
      <vt:lpstr>PCBs 101</vt:lpstr>
      <vt:lpstr>PCBs 101</vt:lpstr>
      <vt:lpstr>PCBs 101: Basic Board</vt:lpstr>
      <vt:lpstr>Old PCBs!</vt:lpstr>
      <vt:lpstr>Milled PCBs</vt:lpstr>
      <vt:lpstr>Another simple milled PCB example:</vt:lpstr>
      <vt:lpstr>Golden Rule of PCB Design</vt:lpstr>
      <vt:lpstr>PCBs 101: PTH (Plated Through Holes)</vt:lpstr>
      <vt:lpstr>PCBs 101 - Basics</vt:lpstr>
      <vt:lpstr>PCBs 101 – Soldermask</vt:lpstr>
      <vt:lpstr>PCBs 101 – Silkscreen</vt:lpstr>
      <vt:lpstr>PCBs 101 - Finish</vt:lpstr>
      <vt:lpstr>PCBs 101 – More Layers</vt:lpstr>
      <vt:lpstr>Multi-Layer Lamination Process</vt:lpstr>
      <vt:lpstr>Terminology</vt:lpstr>
      <vt:lpstr>Terminology – Cont’d</vt:lpstr>
      <vt:lpstr>PCB: Design Software?</vt:lpstr>
      <vt:lpstr>Part 1: PCB Design Basics</vt:lpstr>
      <vt:lpstr>PCB Design Units</vt:lpstr>
      <vt:lpstr>Trace &amp; Space</vt:lpstr>
      <vt:lpstr>Trace &amp; Space == $$</vt:lpstr>
      <vt:lpstr>PCB Trace = Resistance &amp; Inductor</vt:lpstr>
      <vt:lpstr>e.g., comparing two PCB traces passing 2A:</vt:lpstr>
      <vt:lpstr>Circuit Equivalent:</vt:lpstr>
      <vt:lpstr>PowerPoint Presentation</vt:lpstr>
      <vt:lpstr>PowerPoint Presentation</vt:lpstr>
      <vt:lpstr>Good Starting Trace Settings</vt:lpstr>
      <vt:lpstr>Trace &amp; Space Defaults</vt:lpstr>
      <vt:lpstr>Via &amp; Drill</vt:lpstr>
      <vt:lpstr>Annular Ring</vt:lpstr>
      <vt:lpstr>Via Tenting</vt:lpstr>
      <vt:lpstr>Untented Vias</vt:lpstr>
      <vt:lpstr>Typical Via Sizes</vt:lpstr>
      <vt:lpstr>When Designing your PCB:</vt:lpstr>
      <vt:lpstr>Via in Pad</vt:lpstr>
      <vt:lpstr>Via in Pad</vt:lpstr>
      <vt:lpstr>Via in Pad Process</vt:lpstr>
      <vt:lpstr>Do This NOT That:</vt:lpstr>
      <vt:lpstr>Route to avoid current loops</vt:lpstr>
      <vt:lpstr>Remember: Your Fields / EM Courses!</vt:lpstr>
      <vt:lpstr>EMC Compliance</vt:lpstr>
      <vt:lpstr>2-Layer PCB vs 4-Layer PCB</vt:lpstr>
      <vt:lpstr>Footprints</vt:lpstr>
      <vt:lpstr>Footprints: Standard</vt:lpstr>
      <vt:lpstr>Footprints: Hand Soldering</vt:lpstr>
      <vt:lpstr>SMD vs. Through Hole</vt:lpstr>
      <vt:lpstr>SMD Footprint Sizes</vt:lpstr>
      <vt:lpstr>Checking Footprints!</vt:lpstr>
      <vt:lpstr>Soldermask Bridges / Dams</vt:lpstr>
      <vt:lpstr>Planes &amp; Pours</vt:lpstr>
      <vt:lpstr>PowerPoint Presentation</vt:lpstr>
      <vt:lpstr>Part 2: Ordering &amp; Submission</vt:lpstr>
      <vt:lpstr>Manufacturing Process</vt:lpstr>
      <vt:lpstr>DRC / DFM Checks</vt:lpstr>
      <vt:lpstr>File Formats</vt:lpstr>
      <vt:lpstr>Gerber &amp; NC-Drill</vt:lpstr>
      <vt:lpstr>Gerber &amp; NC-Drill</vt:lpstr>
      <vt:lpstr>README File</vt:lpstr>
      <vt:lpstr>e.g., Minimal README File</vt:lpstr>
      <vt:lpstr>e.g., More detailed README File:</vt:lpstr>
      <vt:lpstr>Sidenote: Inverted Layers?</vt:lpstr>
      <vt:lpstr>Manufacturing Drawing</vt:lpstr>
      <vt:lpstr>PCB Fabs of Interest</vt:lpstr>
      <vt:lpstr>Quoting via JLCPCB</vt:lpstr>
      <vt:lpstr>README File for Generic Ordering</vt:lpstr>
      <vt:lpstr>Ordering Full Assemblies</vt:lpstr>
      <vt:lpstr>Bill of Material (BOM)</vt:lpstr>
      <vt:lpstr>Pick-n-Place Machine</vt:lpstr>
      <vt:lpstr>e.g., Full Production Line</vt:lpstr>
      <vt:lpstr>PNP / CPL File Format</vt:lpstr>
      <vt:lpstr>Tape &amp; Reel</vt:lpstr>
      <vt:lpstr>PNP Gotchas</vt:lpstr>
      <vt:lpstr>JLCPCB Assembly Service</vt:lpstr>
      <vt:lpstr>JLCPCB Parts (LCSC)</vt:lpstr>
      <vt:lpstr>Finding Replacement Parts</vt:lpstr>
      <vt:lpstr>PowerPoint Presentation</vt:lpstr>
      <vt:lpstr>SIDEBAR: Suffixes as Multipliers</vt:lpstr>
      <vt:lpstr>Placement Preview</vt:lpstr>
      <vt:lpstr>Fixing Orientation</vt:lpstr>
      <vt:lpstr>Sidebar: Pin 1, Anodes/Cathode Markings</vt:lpstr>
      <vt:lpstr>Sidebar: Pin 1, Anodes/Cathode Markings</vt:lpstr>
      <vt:lpstr>Sidebar on Sidebar: IC Ejection Marks</vt:lpstr>
      <vt:lpstr>Sidebar on Sidebar: IC Ejection Marks</vt:lpstr>
      <vt:lpstr>Part 3: KiCAD Introduction</vt:lpstr>
      <vt:lpstr>Getting / Installing KiCad</vt:lpstr>
      <vt:lpstr>Starting a Simple Project</vt:lpstr>
      <vt:lpstr>First Time: Defaults should be OK!</vt:lpstr>
      <vt:lpstr>Project: Keep It Simple!</vt:lpstr>
      <vt:lpstr>Symbols &amp; Footprints</vt:lpstr>
      <vt:lpstr>Schematic Entry</vt:lpstr>
      <vt:lpstr>Schematic Entry</vt:lpstr>
      <vt:lpstr>Schematic Entry</vt:lpstr>
      <vt:lpstr>HINT: Selecting Parts</vt:lpstr>
      <vt:lpstr>Adding Power</vt:lpstr>
      <vt:lpstr>Assigning Footprints</vt:lpstr>
      <vt:lpstr>Assigning Footprints</vt:lpstr>
      <vt:lpstr>Assigning Footprints</vt:lpstr>
      <vt:lpstr>Assigning Part Numbers?</vt:lpstr>
      <vt:lpstr>Hint: Adjusting your Default Template</vt:lpstr>
      <vt:lpstr>Finding Parts on Digikey / Mouser</vt:lpstr>
      <vt:lpstr>Typical Resistor Search</vt:lpstr>
      <vt:lpstr>PowerPoint Presentation</vt:lpstr>
      <vt:lpstr>PowerPoint Presentation</vt:lpstr>
      <vt:lpstr>Resistor Quick Ref</vt:lpstr>
      <vt:lpstr>Typical Capacitor Search</vt:lpstr>
      <vt:lpstr>Capacitor Biasing Effect</vt:lpstr>
      <vt:lpstr>PowerPoint Presentation</vt:lpstr>
      <vt:lpstr>Capacitor Quick-Ref</vt:lpstr>
      <vt:lpstr>Typical LED Search</vt:lpstr>
      <vt:lpstr>Finding Connectors</vt:lpstr>
      <vt:lpstr>Finding Connectors</vt:lpstr>
      <vt:lpstr>Visual Clues</vt:lpstr>
      <vt:lpstr>Visual Clues</vt:lpstr>
      <vt:lpstr>Selecting Parts</vt:lpstr>
      <vt:lpstr>Syncing to PCB</vt:lpstr>
      <vt:lpstr>Placing Parts</vt:lpstr>
      <vt:lpstr>Placing Effort</vt:lpstr>
      <vt:lpstr>Setting up Widths</vt:lpstr>
      <vt:lpstr>Routing</vt:lpstr>
      <vt:lpstr>Online DRC</vt:lpstr>
      <vt:lpstr>Switching Sides (Via)</vt:lpstr>
      <vt:lpstr>Autorouter??</vt:lpstr>
      <vt:lpstr>Check Mechanical Size &amp; Add Mounting Holes</vt:lpstr>
      <vt:lpstr>Pretty Up Silkscreen</vt:lpstr>
      <vt:lpstr>Pretty Up Silkscreen</vt:lpstr>
      <vt:lpstr>Pretty Up Silkscreen</vt:lpstr>
      <vt:lpstr>Add Outline</vt:lpstr>
      <vt:lpstr>Ground Pours</vt:lpstr>
      <vt:lpstr>DRC Checks</vt:lpstr>
      <vt:lpstr>Exporting Files</vt:lpstr>
      <vt:lpstr>Exporting Files</vt:lpstr>
      <vt:lpstr>Exporting Files Cont’d</vt:lpstr>
      <vt:lpstr>Zipping Together</vt:lpstr>
      <vt:lpstr>Testing</vt:lpstr>
      <vt:lpstr>Part 4: Prototype Bring-Up</vt:lpstr>
      <vt:lpstr>Soldering 101</vt:lpstr>
      <vt:lpstr>SMD Soldering Guides</vt:lpstr>
      <vt:lpstr>Hand Soldering &amp; Low-Cost</vt:lpstr>
      <vt:lpstr>Solder Paste</vt:lpstr>
      <vt:lpstr>Solder Paste Usage</vt:lpstr>
      <vt:lpstr>e.g., Hand Assembly Example</vt:lpstr>
      <vt:lpstr>e.g., Hand Assembly Example screenshot</vt:lpstr>
      <vt:lpstr>Soldering with a Skillet</vt:lpstr>
      <vt:lpstr>REMEMBER THE GOLDEN RULE</vt:lpstr>
      <vt:lpstr>Bring-Up Best Practices</vt:lpstr>
      <vt:lpstr>Thermal Camera Checks</vt:lpstr>
      <vt:lpstr>Bodging &amp; Repairs</vt:lpstr>
      <vt:lpstr>Bodging &amp; Repairs</vt:lpstr>
      <vt:lpstr>Further Learnings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O'Flynn</dc:creator>
  <cp:lastModifiedBy>Colin O'Flynn</cp:lastModifiedBy>
  <cp:revision>38</cp:revision>
  <dcterms:created xsi:type="dcterms:W3CDTF">2025-01-11T22:13:18Z</dcterms:created>
  <dcterms:modified xsi:type="dcterms:W3CDTF">2025-01-26T23:35:24Z</dcterms:modified>
</cp:coreProperties>
</file>